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57468-457C-45A1-8A49-96D5FB048D3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6CBC14-CED7-43F2-A5A3-FDF79ED1D307}">
      <dgm:prSet custT="1"/>
      <dgm:spPr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1.Образовательная деятельность</a:t>
          </a:r>
        </a:p>
      </dgm:t>
    </dgm:pt>
    <dgm:pt modelId="{51C3915A-531C-45AD-A27E-B6D226F852D2}" type="parTrans" cxnId="{57505E4A-256D-4A2F-8016-AFACDE64AF62}">
      <dgm:prSet/>
      <dgm:spPr/>
      <dgm:t>
        <a:bodyPr/>
        <a:lstStyle/>
        <a:p>
          <a:endParaRPr lang="ru-RU"/>
        </a:p>
      </dgm:t>
    </dgm:pt>
    <dgm:pt modelId="{12E7B808-CF0A-4D4A-91FC-A1FD2ED70ABD}" type="sibTrans" cxnId="{57505E4A-256D-4A2F-8016-AFACDE64AF62}">
      <dgm:prSet/>
      <dgm:spPr/>
      <dgm:t>
        <a:bodyPr/>
        <a:lstStyle/>
        <a:p>
          <a:endParaRPr lang="ru-RU"/>
        </a:p>
      </dgm:t>
    </dgm:pt>
    <dgm:pt modelId="{9D213AD8-3DA5-4B48-BD9C-FA066C6E1B8D}">
      <dgm:prSet custT="1"/>
      <dgm:spPr>
        <a:ln>
          <a:solidFill>
            <a:schemeClr val="accent4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3.Экологические праздники и досуги</a:t>
          </a:r>
        </a:p>
      </dgm:t>
    </dgm:pt>
    <dgm:pt modelId="{1B96AC2E-9BD6-4D5E-965B-46DF7D32CE5E}" type="parTrans" cxnId="{14F48756-223F-413B-B61D-E666F14322D1}">
      <dgm:prSet/>
      <dgm:spPr/>
      <dgm:t>
        <a:bodyPr/>
        <a:lstStyle/>
        <a:p>
          <a:endParaRPr lang="ru-RU"/>
        </a:p>
      </dgm:t>
    </dgm:pt>
    <dgm:pt modelId="{D1E42B02-7CDC-41F3-AE0F-33AF8E828BA8}" type="sibTrans" cxnId="{14F48756-223F-413B-B61D-E666F14322D1}">
      <dgm:prSet/>
      <dgm:spPr/>
      <dgm:t>
        <a:bodyPr/>
        <a:lstStyle/>
        <a:p>
          <a:endParaRPr lang="ru-RU"/>
        </a:p>
      </dgm:t>
    </dgm:pt>
    <dgm:pt modelId="{A8A0E7F3-BCD2-4D73-A09F-CD1A071187D4}">
      <dgm:prSet custT="1"/>
      <dgm:spPr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Ознакомление детей с природой в повседневной жизни</a:t>
          </a:r>
        </a:p>
      </dgm:t>
    </dgm:pt>
    <dgm:pt modelId="{1B7BEAC7-AD56-4A54-81BF-C4BA9F5111FF}" type="parTrans" cxnId="{E8A221F4-F4DC-46B6-B0B5-BADB7DF4B819}">
      <dgm:prSet/>
      <dgm:spPr/>
      <dgm:t>
        <a:bodyPr/>
        <a:lstStyle/>
        <a:p>
          <a:endParaRPr lang="ru-RU"/>
        </a:p>
      </dgm:t>
    </dgm:pt>
    <dgm:pt modelId="{15B33165-EBA1-4DE3-9F17-4CAE826F82F8}" type="sibTrans" cxnId="{E8A221F4-F4DC-46B6-B0B5-BADB7DF4B819}">
      <dgm:prSet/>
      <dgm:spPr/>
      <dgm:t>
        <a:bodyPr/>
        <a:lstStyle/>
        <a:p>
          <a:endParaRPr lang="ru-RU"/>
        </a:p>
      </dgm:t>
    </dgm:pt>
    <dgm:pt modelId="{A3264CA4-13B9-45AE-B277-0C63DF84E8E0}">
      <dgm:prSet custT="1"/>
      <dgm:spPr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5. Труд  в природе</a:t>
          </a:r>
        </a:p>
      </dgm:t>
    </dgm:pt>
    <dgm:pt modelId="{305787D3-9172-4E35-A8BF-3B19CE5F427E}" type="parTrans" cxnId="{E90E42D8-298B-4314-8189-90F5203740C6}">
      <dgm:prSet/>
      <dgm:spPr/>
      <dgm:t>
        <a:bodyPr/>
        <a:lstStyle/>
        <a:p>
          <a:endParaRPr lang="ru-RU"/>
        </a:p>
      </dgm:t>
    </dgm:pt>
    <dgm:pt modelId="{474F77CA-A0AC-4B69-B8FB-6D6A4EC9B8FD}" type="sibTrans" cxnId="{E90E42D8-298B-4314-8189-90F5203740C6}">
      <dgm:prSet/>
      <dgm:spPr/>
      <dgm:t>
        <a:bodyPr/>
        <a:lstStyle/>
        <a:p>
          <a:endParaRPr lang="ru-RU"/>
        </a:p>
      </dgm:t>
    </dgm:pt>
    <dgm:pt modelId="{CB6F6D2E-D7BC-4DB5-A31C-AE3FF1E6A0C3}">
      <dgm:prSet custT="1"/>
      <dgm:spPr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Организация выставок и творческих работ</a:t>
          </a:r>
        </a:p>
      </dgm:t>
    </dgm:pt>
    <dgm:pt modelId="{4A9F8423-1D68-472A-B1C9-C6128DB1104F}" type="parTrans" cxnId="{CC615D2B-602D-4F21-9437-27F209CC7DC3}">
      <dgm:prSet/>
      <dgm:spPr/>
      <dgm:t>
        <a:bodyPr/>
        <a:lstStyle/>
        <a:p>
          <a:endParaRPr lang="ru-RU"/>
        </a:p>
      </dgm:t>
    </dgm:pt>
    <dgm:pt modelId="{DF791C31-F7F0-46A2-A7DE-0EFDCF89E831}" type="sibTrans" cxnId="{CC615D2B-602D-4F21-9437-27F209CC7DC3}">
      <dgm:prSet/>
      <dgm:spPr/>
      <dgm:t>
        <a:bodyPr/>
        <a:lstStyle/>
        <a:p>
          <a:endParaRPr lang="ru-RU"/>
        </a:p>
      </dgm:t>
    </dgm:pt>
    <dgm:pt modelId="{3E4CE205-78CE-4910-AA2E-8AB0F4E7559A}">
      <dgm:prSet custT="1"/>
      <dgm:spPr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7. Работа с родителями</a:t>
          </a:r>
        </a:p>
      </dgm:t>
    </dgm:pt>
    <dgm:pt modelId="{35319487-8BED-4E9A-8AC9-920C3A7A38AF}" type="parTrans" cxnId="{DFB23EEC-9C4F-420F-97FD-967720585A1F}">
      <dgm:prSet/>
      <dgm:spPr/>
      <dgm:t>
        <a:bodyPr/>
        <a:lstStyle/>
        <a:p>
          <a:endParaRPr lang="ru-RU"/>
        </a:p>
      </dgm:t>
    </dgm:pt>
    <dgm:pt modelId="{D50A06AB-FC2C-46A3-937E-6BB1993B2309}" type="sibTrans" cxnId="{DFB23EEC-9C4F-420F-97FD-967720585A1F}">
      <dgm:prSet/>
      <dgm:spPr/>
      <dgm:t>
        <a:bodyPr/>
        <a:lstStyle/>
        <a:p>
          <a:endParaRPr lang="ru-RU"/>
        </a:p>
      </dgm:t>
    </dgm:pt>
    <dgm:pt modelId="{E36B06BE-332F-481C-8080-FBD0F9E1FBF6}">
      <dgm:prSet custT="1"/>
      <dgm:spPr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2.Экскурсии</a:t>
          </a:r>
        </a:p>
      </dgm:t>
    </dgm:pt>
    <dgm:pt modelId="{7C8D8132-7F9C-4413-B316-7202BF3A8BBF}" type="sibTrans" cxnId="{93EC1E87-64B0-46E8-B385-A9F8B6A37EC9}">
      <dgm:prSet/>
      <dgm:spPr/>
      <dgm:t>
        <a:bodyPr/>
        <a:lstStyle/>
        <a:p>
          <a:endParaRPr lang="ru-RU"/>
        </a:p>
      </dgm:t>
    </dgm:pt>
    <dgm:pt modelId="{07873945-D706-40A8-967B-21F0ED4A6EBF}" type="parTrans" cxnId="{93EC1E87-64B0-46E8-B385-A9F8B6A37EC9}">
      <dgm:prSet/>
      <dgm:spPr/>
      <dgm:t>
        <a:bodyPr/>
        <a:lstStyle/>
        <a:p>
          <a:endParaRPr lang="ru-RU"/>
        </a:p>
      </dgm:t>
    </dgm:pt>
    <dgm:pt modelId="{8A715BDB-7AE2-466D-A9B8-F5BBFF0B3081}" type="pres">
      <dgm:prSet presAssocID="{E7757468-457C-45A1-8A49-96D5FB048D3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1D0A753-0509-4DBD-9595-ED70833BA406}" type="pres">
      <dgm:prSet presAssocID="{806CBC14-CED7-43F2-A5A3-FDF79ED1D307}" presName="horFlow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29449F6-F330-4341-82B6-C55F2DE463A6}" type="pres">
      <dgm:prSet presAssocID="{806CBC14-CED7-43F2-A5A3-FDF79ED1D307}" presName="bigChev" presStyleLbl="node1" presStyleIdx="0" presStyleCnt="7" custScaleX="640000" custLinFactNeighborY="-29286"/>
      <dgm:spPr/>
    </dgm:pt>
    <dgm:pt modelId="{2D80F14D-B9E0-46AC-9FC3-5586A78CFD8F}" type="pres">
      <dgm:prSet presAssocID="{806CBC14-CED7-43F2-A5A3-FDF79ED1D307}" presName="v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73DD4E2-705B-4750-93FB-563771242880}" type="pres">
      <dgm:prSet presAssocID="{E36B06BE-332F-481C-8080-FBD0F9E1FBF6}" presName="horFlow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4E1BB57-1CFF-4F32-B98B-2DF86B3053BB}" type="pres">
      <dgm:prSet presAssocID="{E36B06BE-332F-481C-8080-FBD0F9E1FBF6}" presName="bigChev" presStyleLbl="node1" presStyleIdx="1" presStyleCnt="7" custScaleX="640000" custLinFactNeighborY="-26201"/>
      <dgm:spPr/>
    </dgm:pt>
    <dgm:pt modelId="{06E991F8-DC02-4A86-97C8-5D371B2B29A7}" type="pres">
      <dgm:prSet presAssocID="{E36B06BE-332F-481C-8080-FBD0F9E1FBF6}" presName="v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A5BF7B6-6108-457C-8B57-FBB430095AFF}" type="pres">
      <dgm:prSet presAssocID="{9D213AD8-3DA5-4B48-BD9C-FA066C6E1B8D}" presName="horFlow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51ED87E-FBB3-4ACD-99D5-4B4D1FBB8D02}" type="pres">
      <dgm:prSet presAssocID="{9D213AD8-3DA5-4B48-BD9C-FA066C6E1B8D}" presName="bigChev" presStyleLbl="node1" presStyleIdx="2" presStyleCnt="7" custScaleX="640000" custLinFactNeighborY="-16117"/>
      <dgm:spPr/>
    </dgm:pt>
    <dgm:pt modelId="{FF8F7252-848C-4F62-B9B2-415973E120A5}" type="pres">
      <dgm:prSet presAssocID="{9D213AD8-3DA5-4B48-BD9C-FA066C6E1B8D}" presName="v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88710D8-211B-457E-8E8F-1283C06B6003}" type="pres">
      <dgm:prSet presAssocID="{A8A0E7F3-BCD2-4D73-A09F-CD1A071187D4}" presName="horFlow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771B072-D321-4DE2-91E9-36689C5BB76F}" type="pres">
      <dgm:prSet presAssocID="{A8A0E7F3-BCD2-4D73-A09F-CD1A071187D4}" presName="bigChev" presStyleLbl="node1" presStyleIdx="3" presStyleCnt="7" custScaleX="640000" custScaleY="187542" custLinFactNeighborY="-7005"/>
      <dgm:spPr/>
    </dgm:pt>
    <dgm:pt modelId="{6493985D-6A22-4D6C-BFBD-40F85B850198}" type="pres">
      <dgm:prSet presAssocID="{A8A0E7F3-BCD2-4D73-A09F-CD1A071187D4}" presName="v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E1B0996-F6F2-4655-86A6-B93F30D5CA83}" type="pres">
      <dgm:prSet presAssocID="{A3264CA4-13B9-45AE-B277-0C63DF84E8E0}" presName="horFlow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4F21793-1310-4B04-8657-FB20D4326641}" type="pres">
      <dgm:prSet presAssocID="{A3264CA4-13B9-45AE-B277-0C63DF84E8E0}" presName="bigChev" presStyleLbl="node1" presStyleIdx="4" presStyleCnt="7" custScaleX="640000"/>
      <dgm:spPr/>
    </dgm:pt>
    <dgm:pt modelId="{17E545B1-BC26-466A-AA7F-487470D8EF98}" type="pres">
      <dgm:prSet presAssocID="{A3264CA4-13B9-45AE-B277-0C63DF84E8E0}" presName="v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47D8D18-E48C-4011-80E2-2EA03D87F11B}" type="pres">
      <dgm:prSet presAssocID="{CB6F6D2E-D7BC-4DB5-A31C-AE3FF1E6A0C3}" presName="horFlow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6E7F188-15CC-4A89-9246-AB01BC069D7D}" type="pres">
      <dgm:prSet presAssocID="{CB6F6D2E-D7BC-4DB5-A31C-AE3FF1E6A0C3}" presName="bigChev" presStyleLbl="node1" presStyleIdx="5" presStyleCnt="7" custScaleX="640000" custScaleY="193835" custLinFactNeighborY="7005"/>
      <dgm:spPr/>
    </dgm:pt>
    <dgm:pt modelId="{B1531AF1-64FA-4BA5-BE0E-E7F5D6765CF5}" type="pres">
      <dgm:prSet presAssocID="{CB6F6D2E-D7BC-4DB5-A31C-AE3FF1E6A0C3}" presName="v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8D0D59B-5EEB-4DE9-BB18-66D2FB9F0F7E}" type="pres">
      <dgm:prSet presAssocID="{3E4CE205-78CE-4910-AA2E-8AB0F4E7559A}" presName="horFlow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59F0318-0B19-4F4A-89DC-B3C8FC269D71}" type="pres">
      <dgm:prSet presAssocID="{3E4CE205-78CE-4910-AA2E-8AB0F4E7559A}" presName="bigChev" presStyleLbl="node1" presStyleIdx="6" presStyleCnt="7" custScaleX="640000" custLinFactNeighborY="15579"/>
      <dgm:spPr/>
    </dgm:pt>
  </dgm:ptLst>
  <dgm:cxnLst>
    <dgm:cxn modelId="{CC615D2B-602D-4F21-9437-27F209CC7DC3}" srcId="{E7757468-457C-45A1-8A49-96D5FB048D3A}" destId="{CB6F6D2E-D7BC-4DB5-A31C-AE3FF1E6A0C3}" srcOrd="5" destOrd="0" parTransId="{4A9F8423-1D68-472A-B1C9-C6128DB1104F}" sibTransId="{DF791C31-F7F0-46A2-A7DE-0EFDCF89E831}"/>
    <dgm:cxn modelId="{57505E4A-256D-4A2F-8016-AFACDE64AF62}" srcId="{E7757468-457C-45A1-8A49-96D5FB048D3A}" destId="{806CBC14-CED7-43F2-A5A3-FDF79ED1D307}" srcOrd="0" destOrd="0" parTransId="{51C3915A-531C-45AD-A27E-B6D226F852D2}" sibTransId="{12E7B808-CF0A-4D4A-91FC-A1FD2ED70ABD}"/>
    <dgm:cxn modelId="{5FE47A4F-78D7-45A3-A69B-79B5A9A4313C}" type="presOf" srcId="{CB6F6D2E-D7BC-4DB5-A31C-AE3FF1E6A0C3}" destId="{96E7F188-15CC-4A89-9246-AB01BC069D7D}" srcOrd="0" destOrd="0" presId="urn:microsoft.com/office/officeart/2005/8/layout/lProcess3"/>
    <dgm:cxn modelId="{7342DC75-66B0-4AB1-9990-D9B75A8BD7B2}" type="presOf" srcId="{E7757468-457C-45A1-8A49-96D5FB048D3A}" destId="{8A715BDB-7AE2-466D-A9B8-F5BBFF0B3081}" srcOrd="0" destOrd="0" presId="urn:microsoft.com/office/officeart/2005/8/layout/lProcess3"/>
    <dgm:cxn modelId="{14F48756-223F-413B-B61D-E666F14322D1}" srcId="{E7757468-457C-45A1-8A49-96D5FB048D3A}" destId="{9D213AD8-3DA5-4B48-BD9C-FA066C6E1B8D}" srcOrd="2" destOrd="0" parTransId="{1B96AC2E-9BD6-4D5E-965B-46DF7D32CE5E}" sibTransId="{D1E42B02-7CDC-41F3-AE0F-33AF8E828BA8}"/>
    <dgm:cxn modelId="{E1DE4582-4276-4D1F-B185-F7DAE8CEA586}" type="presOf" srcId="{A3264CA4-13B9-45AE-B277-0C63DF84E8E0}" destId="{B4F21793-1310-4B04-8657-FB20D4326641}" srcOrd="0" destOrd="0" presId="urn:microsoft.com/office/officeart/2005/8/layout/lProcess3"/>
    <dgm:cxn modelId="{93EC1E87-64B0-46E8-B385-A9F8B6A37EC9}" srcId="{E7757468-457C-45A1-8A49-96D5FB048D3A}" destId="{E36B06BE-332F-481C-8080-FBD0F9E1FBF6}" srcOrd="1" destOrd="0" parTransId="{07873945-D706-40A8-967B-21F0ED4A6EBF}" sibTransId="{7C8D8132-7F9C-4413-B316-7202BF3A8BBF}"/>
    <dgm:cxn modelId="{E90E42D8-298B-4314-8189-90F5203740C6}" srcId="{E7757468-457C-45A1-8A49-96D5FB048D3A}" destId="{A3264CA4-13B9-45AE-B277-0C63DF84E8E0}" srcOrd="4" destOrd="0" parTransId="{305787D3-9172-4E35-A8BF-3B19CE5F427E}" sibTransId="{474F77CA-A0AC-4B69-B8FB-6D6A4EC9B8FD}"/>
    <dgm:cxn modelId="{DFB23EEC-9C4F-420F-97FD-967720585A1F}" srcId="{E7757468-457C-45A1-8A49-96D5FB048D3A}" destId="{3E4CE205-78CE-4910-AA2E-8AB0F4E7559A}" srcOrd="6" destOrd="0" parTransId="{35319487-8BED-4E9A-8AC9-920C3A7A38AF}" sibTransId="{D50A06AB-FC2C-46A3-937E-6BB1993B2309}"/>
    <dgm:cxn modelId="{3B73E1ED-7526-4D13-9780-B98A0F3EA2BA}" type="presOf" srcId="{3E4CE205-78CE-4910-AA2E-8AB0F4E7559A}" destId="{559F0318-0B19-4F4A-89DC-B3C8FC269D71}" srcOrd="0" destOrd="0" presId="urn:microsoft.com/office/officeart/2005/8/layout/lProcess3"/>
    <dgm:cxn modelId="{2BDF59F0-1A1C-434E-97C9-466A4EFA0F1B}" type="presOf" srcId="{E36B06BE-332F-481C-8080-FBD0F9E1FBF6}" destId="{E4E1BB57-1CFF-4F32-B98B-2DF86B3053BB}" srcOrd="0" destOrd="0" presId="urn:microsoft.com/office/officeart/2005/8/layout/lProcess3"/>
    <dgm:cxn modelId="{E8A221F4-F4DC-46B6-B0B5-BADB7DF4B819}" srcId="{E7757468-457C-45A1-8A49-96D5FB048D3A}" destId="{A8A0E7F3-BCD2-4D73-A09F-CD1A071187D4}" srcOrd="3" destOrd="0" parTransId="{1B7BEAC7-AD56-4A54-81BF-C4BA9F5111FF}" sibTransId="{15B33165-EBA1-4DE3-9F17-4CAE826F82F8}"/>
    <dgm:cxn modelId="{4D69A9F7-6566-410F-8D46-C04E215AF0E9}" type="presOf" srcId="{9D213AD8-3DA5-4B48-BD9C-FA066C6E1B8D}" destId="{951ED87E-FBB3-4ACD-99D5-4B4D1FBB8D02}" srcOrd="0" destOrd="0" presId="urn:microsoft.com/office/officeart/2005/8/layout/lProcess3"/>
    <dgm:cxn modelId="{C8D51FF9-A6B5-453B-B7EC-4926B77DE3D2}" type="presOf" srcId="{806CBC14-CED7-43F2-A5A3-FDF79ED1D307}" destId="{329449F6-F330-4341-82B6-C55F2DE463A6}" srcOrd="0" destOrd="0" presId="urn:microsoft.com/office/officeart/2005/8/layout/lProcess3"/>
    <dgm:cxn modelId="{AF5DC2FB-0EBF-4B59-A029-A6284AB1CD00}" type="presOf" srcId="{A8A0E7F3-BCD2-4D73-A09F-CD1A071187D4}" destId="{A771B072-D321-4DE2-91E9-36689C5BB76F}" srcOrd="0" destOrd="0" presId="urn:microsoft.com/office/officeart/2005/8/layout/lProcess3"/>
    <dgm:cxn modelId="{3C6E363E-77B5-4CC7-BC45-98FE44FC779A}" type="presParOf" srcId="{8A715BDB-7AE2-466D-A9B8-F5BBFF0B3081}" destId="{11D0A753-0509-4DBD-9595-ED70833BA406}" srcOrd="0" destOrd="0" presId="urn:microsoft.com/office/officeart/2005/8/layout/lProcess3"/>
    <dgm:cxn modelId="{EE486D32-E37E-4B17-9D07-C37D63FA86DE}" type="presParOf" srcId="{11D0A753-0509-4DBD-9595-ED70833BA406}" destId="{329449F6-F330-4341-82B6-C55F2DE463A6}" srcOrd="0" destOrd="0" presId="urn:microsoft.com/office/officeart/2005/8/layout/lProcess3"/>
    <dgm:cxn modelId="{A5C16EB8-B835-42D2-84E3-1066D726FA20}" type="presParOf" srcId="{8A715BDB-7AE2-466D-A9B8-F5BBFF0B3081}" destId="{2D80F14D-B9E0-46AC-9FC3-5586A78CFD8F}" srcOrd="1" destOrd="0" presId="urn:microsoft.com/office/officeart/2005/8/layout/lProcess3"/>
    <dgm:cxn modelId="{580CD8E9-BB87-4EEA-BAF7-8D6F80888316}" type="presParOf" srcId="{8A715BDB-7AE2-466D-A9B8-F5BBFF0B3081}" destId="{F73DD4E2-705B-4750-93FB-563771242880}" srcOrd="2" destOrd="0" presId="urn:microsoft.com/office/officeart/2005/8/layout/lProcess3"/>
    <dgm:cxn modelId="{42FAC823-2068-46B3-9089-8997AACCBFB9}" type="presParOf" srcId="{F73DD4E2-705B-4750-93FB-563771242880}" destId="{E4E1BB57-1CFF-4F32-B98B-2DF86B3053BB}" srcOrd="0" destOrd="0" presId="urn:microsoft.com/office/officeart/2005/8/layout/lProcess3"/>
    <dgm:cxn modelId="{4AB6630D-AAFB-404C-A5CB-64C363D0D6C1}" type="presParOf" srcId="{8A715BDB-7AE2-466D-A9B8-F5BBFF0B3081}" destId="{06E991F8-DC02-4A86-97C8-5D371B2B29A7}" srcOrd="3" destOrd="0" presId="urn:microsoft.com/office/officeart/2005/8/layout/lProcess3"/>
    <dgm:cxn modelId="{BEC3A197-D515-42F3-9828-664109948FFF}" type="presParOf" srcId="{8A715BDB-7AE2-466D-A9B8-F5BBFF0B3081}" destId="{7A5BF7B6-6108-457C-8B57-FBB430095AFF}" srcOrd="4" destOrd="0" presId="urn:microsoft.com/office/officeart/2005/8/layout/lProcess3"/>
    <dgm:cxn modelId="{B6E2C20D-223C-4DC5-AD0E-C82E7A6D6719}" type="presParOf" srcId="{7A5BF7B6-6108-457C-8B57-FBB430095AFF}" destId="{951ED87E-FBB3-4ACD-99D5-4B4D1FBB8D02}" srcOrd="0" destOrd="0" presId="urn:microsoft.com/office/officeart/2005/8/layout/lProcess3"/>
    <dgm:cxn modelId="{23A91F60-8E7C-4DA6-8949-39C60D4BA23F}" type="presParOf" srcId="{8A715BDB-7AE2-466D-A9B8-F5BBFF0B3081}" destId="{FF8F7252-848C-4F62-B9B2-415973E120A5}" srcOrd="5" destOrd="0" presId="urn:microsoft.com/office/officeart/2005/8/layout/lProcess3"/>
    <dgm:cxn modelId="{9C650046-FCD9-40F1-BB66-623C2633F0B7}" type="presParOf" srcId="{8A715BDB-7AE2-466D-A9B8-F5BBFF0B3081}" destId="{788710D8-211B-457E-8E8F-1283C06B6003}" srcOrd="6" destOrd="0" presId="urn:microsoft.com/office/officeart/2005/8/layout/lProcess3"/>
    <dgm:cxn modelId="{E1A6C5C9-4334-471D-A29F-2DC63B2591D1}" type="presParOf" srcId="{788710D8-211B-457E-8E8F-1283C06B6003}" destId="{A771B072-D321-4DE2-91E9-36689C5BB76F}" srcOrd="0" destOrd="0" presId="urn:microsoft.com/office/officeart/2005/8/layout/lProcess3"/>
    <dgm:cxn modelId="{7BE32271-0D09-4E07-B700-469E000B0660}" type="presParOf" srcId="{8A715BDB-7AE2-466D-A9B8-F5BBFF0B3081}" destId="{6493985D-6A22-4D6C-BFBD-40F85B850198}" srcOrd="7" destOrd="0" presId="urn:microsoft.com/office/officeart/2005/8/layout/lProcess3"/>
    <dgm:cxn modelId="{7B4D91BC-79F6-42E1-B00D-FE1AD1715A7A}" type="presParOf" srcId="{8A715BDB-7AE2-466D-A9B8-F5BBFF0B3081}" destId="{7E1B0996-F6F2-4655-86A6-B93F30D5CA83}" srcOrd="8" destOrd="0" presId="urn:microsoft.com/office/officeart/2005/8/layout/lProcess3"/>
    <dgm:cxn modelId="{B5C76011-B115-4AEA-9ADE-3D86D309C6DD}" type="presParOf" srcId="{7E1B0996-F6F2-4655-86A6-B93F30D5CA83}" destId="{B4F21793-1310-4B04-8657-FB20D4326641}" srcOrd="0" destOrd="0" presId="urn:microsoft.com/office/officeart/2005/8/layout/lProcess3"/>
    <dgm:cxn modelId="{E88F163B-618B-4868-97D9-494FC354D33C}" type="presParOf" srcId="{8A715BDB-7AE2-466D-A9B8-F5BBFF0B3081}" destId="{17E545B1-BC26-466A-AA7F-487470D8EF98}" srcOrd="9" destOrd="0" presId="urn:microsoft.com/office/officeart/2005/8/layout/lProcess3"/>
    <dgm:cxn modelId="{778A3C76-446C-425D-827F-220225AD15B5}" type="presParOf" srcId="{8A715BDB-7AE2-466D-A9B8-F5BBFF0B3081}" destId="{947D8D18-E48C-4011-80E2-2EA03D87F11B}" srcOrd="10" destOrd="0" presId="urn:microsoft.com/office/officeart/2005/8/layout/lProcess3"/>
    <dgm:cxn modelId="{1FA0A0B6-F368-40CC-9F2C-E8D7629CFB18}" type="presParOf" srcId="{947D8D18-E48C-4011-80E2-2EA03D87F11B}" destId="{96E7F188-15CC-4A89-9246-AB01BC069D7D}" srcOrd="0" destOrd="0" presId="urn:microsoft.com/office/officeart/2005/8/layout/lProcess3"/>
    <dgm:cxn modelId="{F406179B-E027-460A-91C0-F6F1E6B741A8}" type="presParOf" srcId="{8A715BDB-7AE2-466D-A9B8-F5BBFF0B3081}" destId="{B1531AF1-64FA-4BA5-BE0E-E7F5D6765CF5}" srcOrd="11" destOrd="0" presId="urn:microsoft.com/office/officeart/2005/8/layout/lProcess3"/>
    <dgm:cxn modelId="{7F6CE150-B031-442D-A0B0-02400C43AA13}" type="presParOf" srcId="{8A715BDB-7AE2-466D-A9B8-F5BBFF0B3081}" destId="{38D0D59B-5EEB-4DE9-BB18-66D2FB9F0F7E}" srcOrd="12" destOrd="0" presId="urn:microsoft.com/office/officeart/2005/8/layout/lProcess3"/>
    <dgm:cxn modelId="{C23ADFAB-89A1-4ABC-81A5-BF58CC1DF76F}" type="presParOf" srcId="{38D0D59B-5EEB-4DE9-BB18-66D2FB9F0F7E}" destId="{559F0318-0B19-4F4A-89DC-B3C8FC269D7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449F6-F330-4341-82B6-C55F2DE463A6}">
      <dsp:nvSpPr>
        <dsp:cNvPr id="0" name=""/>
        <dsp:cNvSpPr/>
      </dsp:nvSpPr>
      <dsp:spPr>
        <a:xfrm>
          <a:off x="0" y="176169"/>
          <a:ext cx="7622561" cy="4764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1.Образовательная деятельность</a:t>
          </a:r>
        </a:p>
      </dsp:txBody>
      <dsp:txXfrm>
        <a:off x="238205" y="176169"/>
        <a:ext cx="7146151" cy="476410"/>
      </dsp:txXfrm>
    </dsp:sp>
    <dsp:sp modelId="{E4E1BB57-1CFF-4F32-B98B-2DF86B3053BB}">
      <dsp:nvSpPr>
        <dsp:cNvPr id="0" name=""/>
        <dsp:cNvSpPr/>
      </dsp:nvSpPr>
      <dsp:spPr>
        <a:xfrm>
          <a:off x="0" y="733974"/>
          <a:ext cx="7622561" cy="4764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2.Экскурсии</a:t>
          </a:r>
        </a:p>
      </dsp:txBody>
      <dsp:txXfrm>
        <a:off x="238205" y="733974"/>
        <a:ext cx="7146151" cy="476410"/>
      </dsp:txXfrm>
    </dsp:sp>
    <dsp:sp modelId="{951ED87E-FBB3-4ACD-99D5-4B4D1FBB8D02}">
      <dsp:nvSpPr>
        <dsp:cNvPr id="0" name=""/>
        <dsp:cNvSpPr/>
      </dsp:nvSpPr>
      <dsp:spPr>
        <a:xfrm>
          <a:off x="0" y="1325123"/>
          <a:ext cx="7622561" cy="4764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4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3.Экологические праздники и досуги</a:t>
          </a:r>
        </a:p>
      </dsp:txBody>
      <dsp:txXfrm>
        <a:off x="238205" y="1325123"/>
        <a:ext cx="7146151" cy="476410"/>
      </dsp:txXfrm>
    </dsp:sp>
    <dsp:sp modelId="{A771B072-D321-4DE2-91E9-36689C5BB76F}">
      <dsp:nvSpPr>
        <dsp:cNvPr id="0" name=""/>
        <dsp:cNvSpPr/>
      </dsp:nvSpPr>
      <dsp:spPr>
        <a:xfrm>
          <a:off x="0" y="1911641"/>
          <a:ext cx="7622561" cy="8934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Ознакомление детей с природой в повседневной жизни</a:t>
          </a:r>
        </a:p>
      </dsp:txBody>
      <dsp:txXfrm>
        <a:off x="446734" y="1911641"/>
        <a:ext cx="6729093" cy="893468"/>
      </dsp:txXfrm>
    </dsp:sp>
    <dsp:sp modelId="{B4F21793-1310-4B04-8657-FB20D4326641}">
      <dsp:nvSpPr>
        <dsp:cNvPr id="0" name=""/>
        <dsp:cNvSpPr/>
      </dsp:nvSpPr>
      <dsp:spPr>
        <a:xfrm>
          <a:off x="0" y="2905180"/>
          <a:ext cx="7622561" cy="4764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5. Труд  в природе</a:t>
          </a:r>
        </a:p>
      </dsp:txBody>
      <dsp:txXfrm>
        <a:off x="238205" y="2905180"/>
        <a:ext cx="7146151" cy="476410"/>
      </dsp:txXfrm>
    </dsp:sp>
    <dsp:sp modelId="{96E7F188-15CC-4A89-9246-AB01BC069D7D}">
      <dsp:nvSpPr>
        <dsp:cNvPr id="0" name=""/>
        <dsp:cNvSpPr/>
      </dsp:nvSpPr>
      <dsp:spPr>
        <a:xfrm>
          <a:off x="0" y="3481660"/>
          <a:ext cx="7622561" cy="9234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Организация выставок и творческих работ</a:t>
          </a:r>
        </a:p>
      </dsp:txBody>
      <dsp:txXfrm>
        <a:off x="461725" y="3481660"/>
        <a:ext cx="6699112" cy="923449"/>
      </dsp:txXfrm>
    </dsp:sp>
    <dsp:sp modelId="{559F0318-0B19-4F4A-89DC-B3C8FC269D71}">
      <dsp:nvSpPr>
        <dsp:cNvPr id="0" name=""/>
        <dsp:cNvSpPr/>
      </dsp:nvSpPr>
      <dsp:spPr>
        <a:xfrm>
          <a:off x="0" y="4512654"/>
          <a:ext cx="7622561" cy="4764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7. Работа с родителями</a:t>
          </a:r>
        </a:p>
      </dsp:txBody>
      <dsp:txXfrm>
        <a:off x="238205" y="4512654"/>
        <a:ext cx="7146151" cy="476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0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129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1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395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9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37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8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6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0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7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9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8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1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5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3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5000"/>
                <a:lumOff val="9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40D9C-CCAF-4FBF-A4AB-A84F8C0E010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D59D5A-FB15-4516-A740-99A8ADCB5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1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22EA183-5616-F709-EB45-D57F86C5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7" y="75502"/>
            <a:ext cx="1677294" cy="154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1442" y="1267673"/>
            <a:ext cx="78946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работы с детьми </a:t>
            </a:r>
          </a:p>
          <a:p>
            <a:pPr algn="ctr"/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 воспитанию</a:t>
            </a:r>
          </a:p>
          <a:p>
            <a:pPr algn="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505297-D749-BB23-261C-9AC61FF00811}"/>
              </a:ext>
            </a:extLst>
          </p:cNvPr>
          <p:cNvSpPr txBox="1"/>
          <p:nvPr/>
        </p:nvSpPr>
        <p:spPr>
          <a:xfrm>
            <a:off x="1366705" y="283215"/>
            <a:ext cx="9161477" cy="71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«МДОУ «ДЕТСКИЙ САД «МЕДВЕЖОНОК» Г. НАДЫМА»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E83B5-F090-D68C-25C7-6F584972EF49}"/>
              </a:ext>
            </a:extLst>
          </p:cNvPr>
          <p:cNvSpPr txBox="1"/>
          <p:nvPr/>
        </p:nvSpPr>
        <p:spPr>
          <a:xfrm>
            <a:off x="10094753" y="5490405"/>
            <a:ext cx="17169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Светлана Николаевна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4670EEB-7485-2C9F-6069-5E254BA22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620" y="5763988"/>
            <a:ext cx="2730823" cy="10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704F143-5F12-99EB-097B-2139690D9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443" y="5688486"/>
            <a:ext cx="2730823" cy="10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2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462" y="199914"/>
            <a:ext cx="8850385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выставок и творческих работ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F4F02C-9E37-2BB3-4DF9-7FDAB75FDBB0}"/>
              </a:ext>
            </a:extLst>
          </p:cNvPr>
          <p:cNvSpPr txBox="1"/>
          <p:nvPr/>
        </p:nvSpPr>
        <p:spPr>
          <a:xfrm>
            <a:off x="143061" y="1210772"/>
            <a:ext cx="385893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по экологии в детском саду носят природоохранный характер, они информативны и познавательны.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выставках представлены работы детей, детей с родителями, коллективные работы детей в группе.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514F91-E9D4-BEDF-FC13-B6E02622D4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908" y="4931298"/>
            <a:ext cx="2476850" cy="1726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D1DEDA-77A1-8B5B-A9E4-2D742982AB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25" y="4889908"/>
            <a:ext cx="3231472" cy="1783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156D10-3E7B-090C-4289-46DD2F4DD3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244" y="784689"/>
            <a:ext cx="2600587" cy="2019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5E9FB0-D89B-C88B-E7A8-BDFA03F3A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493" y="3065816"/>
            <a:ext cx="3178978" cy="2025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682364-2C4F-2132-FEFB-4EF7293401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591" y="4168290"/>
            <a:ext cx="3178978" cy="2582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043F71-23F0-3904-65DC-C6D92A570B1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131" y="1030284"/>
            <a:ext cx="3342399" cy="2461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69B054-4E4A-BF8F-ABBB-8203F9AA372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980" y="4841289"/>
            <a:ext cx="1886644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680F13FF-D313-CEA0-BE94-C01E72A93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6" y="75502"/>
            <a:ext cx="1179604" cy="108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5B8E59-FE1B-92E9-4D3A-AB745854101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879" y="956243"/>
            <a:ext cx="1544016" cy="19893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88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0752" y="158904"/>
            <a:ext cx="4437776" cy="523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Работа с родителями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CD35F8-9494-237A-BF4A-F2FB8C7F20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18100">
            <a:off x="284535" y="3492452"/>
            <a:ext cx="4024576" cy="22638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62B3F2-A699-50E5-DF4F-5286D88A85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619" y="1390496"/>
            <a:ext cx="5648042" cy="36605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6AD7AB-73AC-9CE9-C9EC-EF317AF884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47956">
            <a:off x="7905851" y="3199765"/>
            <a:ext cx="3847214" cy="2885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3A0AFD-4305-755B-9A68-651E271E957D}"/>
              </a:ext>
            </a:extLst>
          </p:cNvPr>
          <p:cNvSpPr txBox="1"/>
          <p:nvPr/>
        </p:nvSpPr>
        <p:spPr>
          <a:xfrm>
            <a:off x="842377" y="923875"/>
            <a:ext cx="1125342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Полноценный воспитательный эффект достигается тогда, когда детский сад и семья действуют в одном направлении. Совместно организованные мероприятия не только помогают обеспечить единство и непрерывность педагогического процесса, но и вносят в этот процесс необходимую ребенку особую положительную эмоциональную окраску.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29044D-DEBC-94A6-A4E3-7FD85503D1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65" y="4045166"/>
            <a:ext cx="3765539" cy="2660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29CBC181-6B90-C8FD-BE41-BE74C6CE3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2539" cy="96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3573" y="737265"/>
            <a:ext cx="9924176" cy="80021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Главные принципы жизни его в гармонии с природой: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64E68-F516-C5BC-A124-3C95EC144896}"/>
              </a:ext>
            </a:extLst>
          </p:cNvPr>
          <p:cNvSpPr txBox="1"/>
          <p:nvPr/>
        </p:nvSpPr>
        <p:spPr>
          <a:xfrm>
            <a:off x="1994481" y="1972368"/>
            <a:ext cx="7954861" cy="44579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«Не навреди»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«Познавая, не разрушай»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«Не бери у природы больше, чем тебе необходимо»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«Прежде чем сделать, ответь себе на три вопроса: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•Что я хочу сделать?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•Зачем мне это нужно?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•Кто и что при этом приобретает, а кто и что потеряет?»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«Подумай о последствиях!»</a:t>
            </a: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A3DDDA92-2CA2-22A0-A905-996BAA91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6454" y="4601124"/>
            <a:ext cx="2105637" cy="210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6B0F174E-AD41-B215-A499-E13D27D38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6" y="75502"/>
            <a:ext cx="1304207" cy="12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4334" y="234892"/>
            <a:ext cx="9043331" cy="1569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Может быть, дети ещё не могут осмыслить природу как всенародное достояние, пусть они понимают её как сучок, на котором находится гнездо, где живём мы, птенцы природы.</a:t>
            </a:r>
          </a:p>
          <a:p>
            <a:pPr algn="ctr"/>
            <a:r>
              <a:rPr lang="ru-RU" sz="2400" dirty="0"/>
              <a:t>В.А. Сухомлинский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570F28-CA80-91EE-CDF5-C04C86CE69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613">
            <a:off x="640960" y="2083369"/>
            <a:ext cx="5030236" cy="4356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B9C12A58-0CA5-D881-30C0-5E74DCA84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5" y="75502"/>
            <a:ext cx="1348311" cy="12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271AF6-23A6-7F12-ABB1-43E9D765B5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6698">
            <a:off x="6040935" y="2329552"/>
            <a:ext cx="5834831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15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26417"/>
            <a:ext cx="12191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351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3266" y="618145"/>
            <a:ext cx="9527098" cy="304698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любви к природе - одна из главных задач современной дошкольной образовательной организации. Природа способствует гармоничному развитию личности ребенка, в связи с чем закладываются основы воспитания к окружающему миру, желание любить и понимать природу.</a:t>
            </a: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49379C0D-8FC8-9041-AFF3-EDA94779C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4" y="60917"/>
            <a:ext cx="1728558" cy="159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7151E40-4A59-E931-F29B-CBCFD457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6109" y="3665133"/>
            <a:ext cx="5434668" cy="31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0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95306">
            <a:off x="922788" y="1525677"/>
            <a:ext cx="5092117" cy="477053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тому, кто был глух к природе с детства, кто в детские годы не подобрал выпавшего из гнезда птенца, не открыл для себя красоты первой весенней травы, к тому потом с трудом достучится чувство прекрасного, чувство поэзии и простая человечность.</a:t>
            </a:r>
          </a:p>
          <a:p>
            <a:pPr algn="r"/>
            <a:r>
              <a:rPr lang="ru-RU" sz="2400" b="1" i="1" dirty="0"/>
              <a:t>В.А. Сухомлинский</a:t>
            </a: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8007A12F-E0D1-F68A-4BB5-CA440EEE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1" y="60101"/>
            <a:ext cx="1635853" cy="15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EF0E44B-C101-3D75-7442-8CB7670BF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748" y="875383"/>
            <a:ext cx="5543254" cy="53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20C3075-45E6-0674-20FE-710CF8A43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762775"/>
              </p:ext>
            </p:extLst>
          </p:nvPr>
        </p:nvGraphicFramePr>
        <p:xfrm>
          <a:off x="2461005" y="1627464"/>
          <a:ext cx="7622561" cy="523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5CA239-F56B-B8E4-8953-D1B25157290A}"/>
              </a:ext>
            </a:extLst>
          </p:cNvPr>
          <p:cNvSpPr txBox="1"/>
          <p:nvPr/>
        </p:nvSpPr>
        <p:spPr>
          <a:xfrm>
            <a:off x="2206304" y="163396"/>
            <a:ext cx="8439325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по экологическому воспитанию и образованию: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FA87B9DA-8E18-9B27-2101-D0D084768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6" y="75501"/>
            <a:ext cx="1576067" cy="145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3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9449F6-F330-4341-82B6-C55F2DE46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329449F6-F330-4341-82B6-C55F2DE46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329449F6-F330-4341-82B6-C55F2DE46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329449F6-F330-4341-82B6-C55F2DE46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E1BB57-1CFF-4F32-B98B-2DF86B305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E4E1BB57-1CFF-4F32-B98B-2DF86B305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E4E1BB57-1CFF-4F32-B98B-2DF86B305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E4E1BB57-1CFF-4F32-B98B-2DF86B305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1ED87E-FBB3-4ACD-99D5-4B4D1FBB8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951ED87E-FBB3-4ACD-99D5-4B4D1FBB8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951ED87E-FBB3-4ACD-99D5-4B4D1FBB8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951ED87E-FBB3-4ACD-99D5-4B4D1FBB8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1B072-D321-4DE2-91E9-36689C5BB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A771B072-D321-4DE2-91E9-36689C5BB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771B072-D321-4DE2-91E9-36689C5BB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771B072-D321-4DE2-91E9-36689C5BB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F21793-1310-4B04-8657-FB20D4326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B4F21793-1310-4B04-8657-FB20D4326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B4F21793-1310-4B04-8657-FB20D4326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B4F21793-1310-4B04-8657-FB20D4326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E7F188-15CC-4A89-9246-AB01BC069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96E7F188-15CC-4A89-9246-AB01BC069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96E7F188-15CC-4A89-9246-AB01BC069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96E7F188-15CC-4A89-9246-AB01BC069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9F0318-0B19-4F4A-89DC-B3C8FC269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559F0318-0B19-4F4A-89DC-B3C8FC269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559F0318-0B19-4F4A-89DC-B3C8FC269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559F0318-0B19-4F4A-89DC-B3C8FC269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2200" y="192359"/>
            <a:ext cx="6929307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53660-54BA-44B2-30A0-2AAE3C318D15}"/>
              </a:ext>
            </a:extLst>
          </p:cNvPr>
          <p:cNvSpPr txBox="1"/>
          <p:nvPr/>
        </p:nvSpPr>
        <p:spPr>
          <a:xfrm>
            <a:off x="1547067" y="1006122"/>
            <a:ext cx="759693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являются ведущей формой организации работы по ознакомлению детей с природой. Они позволяют педагогу формировать знания о природе в системе и последовательности, с учетом возрастных особенностей детей и природного окружения.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EF2CDF-D790-9D1C-CB47-C1D9B4B8DB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422">
            <a:off x="568200" y="2776615"/>
            <a:ext cx="2571999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DFA42E-3195-2EDF-FE32-AE36AA2370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8398">
            <a:off x="6662531" y="2685491"/>
            <a:ext cx="2644963" cy="3214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CE40B0-28CC-32EE-39CD-3F34257956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473" y="4143422"/>
            <a:ext cx="2545318" cy="2361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1047F5-7C24-285C-E291-09EF0F5D67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540" y="2496993"/>
            <a:ext cx="3796934" cy="26298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D97958-4D91-2CF2-FA77-AB9FB489E1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5044">
            <a:off x="10305820" y="1899275"/>
            <a:ext cx="1620040" cy="22214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077DE5-9613-8930-2BB4-74185A7EBF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7488">
            <a:off x="4417342" y="4973130"/>
            <a:ext cx="1757494" cy="1757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BB97D50-2782-6DBB-13DB-5A95E00BB0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96" y="1723904"/>
            <a:ext cx="1095730" cy="845565"/>
          </a:xfrm>
          <a:prstGeom prst="rect">
            <a:avLst/>
          </a:prstGeom>
        </p:spPr>
      </p:pic>
      <p:pic>
        <p:nvPicPr>
          <p:cNvPr id="16" name="Picture 2" descr="Picture background">
            <a:extLst>
              <a:ext uri="{FF2B5EF4-FFF2-40B4-BE49-F238E27FC236}">
                <a16:creationId xmlns:a16="http://schemas.microsoft.com/office/drawing/2014/main" id="{18323DA7-B38A-FE6F-785E-9CA686AD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6" y="75502"/>
            <a:ext cx="1304207" cy="12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0136681-E136-5300-A16A-3F2D184AFB7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881" y="236432"/>
            <a:ext cx="2252110" cy="16890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34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4028" y="176668"/>
            <a:ext cx="2785145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9AC8B-14AC-1577-921A-A488714A5B7F}"/>
              </a:ext>
            </a:extLst>
          </p:cNvPr>
          <p:cNvSpPr txBox="1"/>
          <p:nvPr/>
        </p:nvSpPr>
        <p:spPr>
          <a:xfrm>
            <a:off x="1474446" y="906249"/>
            <a:ext cx="842254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позволяют в естественной обстановке познакомить детей с объектами и явлениями природы. На экскурсиях дети знакомятся с растениями, животными и одновременно с условиями их обитания, а это способствует образованию первичных представлений о взаимосвязях в природе, а также развитию наблюдательности.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AE579C-0E1C-40B6-6C85-4A456CA05F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1676" y="862751"/>
            <a:ext cx="3439358" cy="1934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FF8213-48F7-9AFF-578D-D04C6BA985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87680">
            <a:off x="9410312" y="4038269"/>
            <a:ext cx="3225567" cy="1814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23578D-5C4B-7ED4-6244-BC5AAF5068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4729">
            <a:off x="203504" y="2841923"/>
            <a:ext cx="4461697" cy="3346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3BFBDE8F-69E3-4217-1CD3-4740E2F5E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6" y="75502"/>
            <a:ext cx="1304207" cy="12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605C22-14E0-C6E6-74B7-C6696542C2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010" y="2620714"/>
            <a:ext cx="3122491" cy="23418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A40D5D-E853-5EF1-58BE-4CBF833808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589" y="4851710"/>
            <a:ext cx="4162702" cy="19729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C0D096-9587-BC05-59F0-0D8C0B42475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7486">
            <a:off x="7733091" y="2827440"/>
            <a:ext cx="2352031" cy="21937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18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2690" y="234892"/>
            <a:ext cx="7818539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праздники и досуги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9FB462-7A5C-9CD0-D0E4-0A2703E8AB7A}"/>
              </a:ext>
            </a:extLst>
          </p:cNvPr>
          <p:cNvSpPr txBox="1"/>
          <p:nvPr/>
        </p:nvSpPr>
        <p:spPr>
          <a:xfrm>
            <a:off x="258803" y="1098007"/>
            <a:ext cx="3137482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таких праздников – посеять и взрастить в детской душе семена любви к родной природе, родному дому, семье, к истории, культуре страны, созданной трудом родных и близких людей.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B52810-B815-D6CA-2753-E2029F72FB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1344" flipH="1">
            <a:off x="626657" y="4884376"/>
            <a:ext cx="2546890" cy="1876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D38AC7-7C28-FB76-1CD2-13020F0CF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2901">
            <a:off x="9772035" y="842492"/>
            <a:ext cx="2220295" cy="2451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F06DDB-C828-580C-293B-E0B1574516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908" y="1244422"/>
            <a:ext cx="3061014" cy="2429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772196-51BB-006E-7E37-72C3C745FF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45" y="1244422"/>
            <a:ext cx="3239940" cy="2429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CCE0F83E-8BA8-5D3B-C506-74F8D62A3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5" y="39893"/>
            <a:ext cx="1125423" cy="10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F323124-9DCB-17EE-3977-6E9EFD203B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5358">
            <a:off x="8101683" y="3633399"/>
            <a:ext cx="3807040" cy="2856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7ADC2E-A346-5DE4-3767-3E3E84FC23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430" y="3852930"/>
            <a:ext cx="4625539" cy="2671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72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1688" y="167780"/>
            <a:ext cx="8028264" cy="10772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детей с природой в повседневной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2860">
            <a:off x="3663263" y="2301237"/>
            <a:ext cx="2394579" cy="30857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39D3D3-0C6F-A7B8-A377-8D23FF3E1E0E}"/>
              </a:ext>
            </a:extLst>
          </p:cNvPr>
          <p:cNvSpPr txBox="1"/>
          <p:nvPr/>
        </p:nvSpPr>
        <p:spPr>
          <a:xfrm>
            <a:off x="100640" y="1352203"/>
            <a:ext cx="350662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знакомит детей с повседневными изменениями природы по сезонам на участке детского сада, организует разнообразные игры с природным материалом - песком, льдом, листьями и т. д.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D80355-82C3-56DD-1983-FA49BFEAF4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124" y="1407816"/>
            <a:ext cx="2847841" cy="2136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A4C212-34DF-C5B2-0BCC-00FA706081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236" y="5048710"/>
            <a:ext cx="3628772" cy="1717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06843B-850E-B43C-D0C6-43110D6C16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42" y="4321730"/>
            <a:ext cx="3197834" cy="2398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8A5315-F71A-9779-0A79-69FD6EE432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988" y="3649387"/>
            <a:ext cx="4108970" cy="31165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0AFEE6-1F10-2A45-7FB3-58B7B32E76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84348" y="783859"/>
            <a:ext cx="2952976" cy="16610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2" descr="Picture background">
            <a:extLst>
              <a:ext uri="{FF2B5EF4-FFF2-40B4-BE49-F238E27FC236}">
                <a16:creationId xmlns:a16="http://schemas.microsoft.com/office/drawing/2014/main" id="{CA9C1E4F-51CF-3F30-7900-DC592B20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6" y="75502"/>
            <a:ext cx="1125423" cy="10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130E1D2-B560-1556-214E-23E877005EB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173" y="1352203"/>
            <a:ext cx="2361335" cy="15058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D3D9EE8-29EC-7F6A-BB21-7C2EC4C8736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111" y="2858027"/>
            <a:ext cx="2489841" cy="1772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CF2380-5094-F57B-B961-7A6DA5E7E27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895" y="2530192"/>
            <a:ext cx="1852451" cy="1245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C9FD2D7-DD6C-C008-6496-703ABF74ACD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565" y="4563908"/>
            <a:ext cx="1962330" cy="2136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433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150" y="96792"/>
            <a:ext cx="4437776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45499-5E01-2D3E-ED7A-40929624413B}"/>
              </a:ext>
            </a:extLst>
          </p:cNvPr>
          <p:cNvSpPr txBox="1"/>
          <p:nvPr/>
        </p:nvSpPr>
        <p:spPr>
          <a:xfrm>
            <a:off x="224952" y="1270524"/>
            <a:ext cx="3735199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 воспитывает у детей любовь к природе, бережное и заботливое отношение к ней. Трудясь в природе, дошкольники знакомятся со свойствами и качествами, состояниями объектов природы, усваивают способы установления этих свойств.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C4FEA4-84BA-4EFF-3990-CB6B565100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6393">
            <a:off x="981447" y="4382148"/>
            <a:ext cx="2325070" cy="23250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13331D-7A4D-9FD1-C057-B4D23EE7A8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9922">
            <a:off x="9437831" y="837553"/>
            <a:ext cx="2540479" cy="27507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00795F-14F9-2D60-F698-5BCD2E434A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968" y="1270524"/>
            <a:ext cx="2784598" cy="2088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A8F6E1-536C-14D9-6494-C598BFBA35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18080" y="1635247"/>
            <a:ext cx="3841386" cy="2160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2D8262-C6B5-25BB-B34F-631D32F02C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351" y="3593546"/>
            <a:ext cx="3167662" cy="3167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3ED0CA-E3AF-7BB7-79BB-8BF8CA1197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8875">
            <a:off x="7267457" y="3929253"/>
            <a:ext cx="4437776" cy="2496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95B4F650-BE8E-7A52-4F95-44BCB4C4A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5" y="75502"/>
            <a:ext cx="1245487" cy="114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402</TotalTime>
  <Words>572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Алексей</cp:lastModifiedBy>
  <cp:revision>20</cp:revision>
  <dcterms:created xsi:type="dcterms:W3CDTF">2022-03-27T10:46:38Z</dcterms:created>
  <dcterms:modified xsi:type="dcterms:W3CDTF">2025-04-23T08:18:56Z</dcterms:modified>
</cp:coreProperties>
</file>