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sldIdLst>
    <p:sldId id="256" r:id="rId3"/>
    <p:sldId id="266" r:id="rId4"/>
    <p:sldId id="287" r:id="rId5"/>
    <p:sldId id="267" r:id="rId6"/>
    <p:sldId id="291" r:id="rId7"/>
    <p:sldId id="286" r:id="rId8"/>
    <p:sldId id="292" r:id="rId9"/>
    <p:sldId id="269" r:id="rId10"/>
    <p:sldId id="270" r:id="rId11"/>
    <p:sldId id="288" r:id="rId12"/>
    <p:sldId id="289" r:id="rId13"/>
    <p:sldId id="290" r:id="rId14"/>
    <p:sldId id="293" r:id="rId15"/>
    <p:sldId id="294" r:id="rId16"/>
    <p:sldId id="295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66C"/>
    <a:srgbClr val="CC33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701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C6D7-9C07-4892-837C-81971153822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0D62-9963-49A7-9977-1CE3A3C21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931D-82E4-4F0A-89A5-785C2372C07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1D60-D7F2-4509-B2B8-0B1E3FE7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7421-A9CE-4CF1-B709-20C0522932B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7503-CC4E-4144-BBEC-B01203CAC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E657-1CED-4A37-A956-24AA07DD2746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29D1-E338-4FF4-9F07-44EEEB36D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BD82-C4B6-40B4-8C8C-D588DDD8075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5ED2-218D-40B5-9A4C-9415CE9F5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A920-DF84-43DF-A1CA-BAC83ABA5EA3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7661-045C-4E52-9AF0-58F14EFCF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BB79-F0F8-4567-B6A3-69D82A4AD9CD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7CFC-F6AC-473E-9077-5F268B180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9936-F4C6-4C07-ABA4-9BAC3A79747D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A982-E464-4A69-9488-58CCE5C02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48EC-8A64-40C6-ADB6-DBDB6D23C56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7889-E0BB-4DE1-821F-A0F2B9C92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4554-8EF4-4F89-8231-C58105C4B114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C0EA-D2A2-4EFB-BAFC-6588648C6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3E87-3E1F-4EEA-ABC7-9AA6864213C9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69B3-25F0-45DC-9719-FB591634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B5CF-1000-4148-9639-DD5F36F855D5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597C-6588-4BDD-BA9D-C899C3ABB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EEDA-0B28-415C-8155-622B2FAB761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679A-1D99-494F-8914-495999423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5EE4-EBDA-45A1-95F6-2A5B29574EE7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3A81-D233-408C-9577-F51CA4B2F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4D21-837F-44D3-8E89-ACC43C3BC0F6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CFAE4-DE52-4C68-83F9-E88A5819D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4A4F-C8E8-4ECC-A626-770D4462059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C8B0-6300-44C1-8DBB-68C50FC13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51B8-1E69-470F-BAE3-77909E09C520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0CD9-507F-4A91-A310-E6B1E9684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AAF5-23B7-4550-8266-297A32EB1ECB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C027-3462-4315-B2D0-8E2EB820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FECB-0E44-4823-9B52-0CDDC8F17006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EF5B-4FBF-4B4C-ADD2-8BB21ADDA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3588-94C8-4730-A0DB-FE999F35AF3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B5BD-E516-43B2-81F9-5B1C043D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D3B7-52E4-4847-AB51-E8108FC427B8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981E-7AE3-4F05-837D-69593F06E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5861-A227-469D-B19C-E586FA21258D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65A22-3B5D-4C2B-8D8E-3CBC2A2E0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A8485-1A99-4E80-AFA7-7D5A0D25240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CCD1A-F8F8-4432-97AD-B9655DE62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31" r:id="rId9"/>
    <p:sldLayoutId id="2147483721" r:id="rId10"/>
    <p:sldLayoutId id="214748372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7F711D-35D0-40EB-B2BC-97A82A28EF6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20441-597C-4AB2-B2C4-B691FCFDF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3" r:id="rId2"/>
    <p:sldLayoutId id="214748373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4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017" y="188913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4049" y="3644900"/>
            <a:ext cx="40324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r>
              <a:rPr lang="ru-RU" sz="2400" b="1" dirty="0" smtClean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 Павлова</a:t>
            </a:r>
            <a:r>
              <a:rPr lang="ru-RU" sz="2400" b="1" dirty="0" smtClean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4066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400" b="1" dirty="0" smtClean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Евгеньевна</a:t>
            </a:r>
          </a:p>
          <a:p>
            <a:pPr algn="ctr"/>
            <a:r>
              <a:rPr lang="ru-RU" sz="2400" b="1" dirty="0" smtClean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МАДОУ «Машенька»</a:t>
            </a:r>
          </a:p>
          <a:p>
            <a:pPr algn="ctr"/>
            <a:r>
              <a:rPr lang="ru-RU" sz="2400" b="1" dirty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4066C"/>
                </a:solidFill>
                <a:latin typeface="Times New Roman" pitchFamily="18" charset="0"/>
                <a:cs typeface="Times New Roman" pitchFamily="18" charset="0"/>
              </a:rPr>
              <a:t>. Ноябрьск</a:t>
            </a:r>
            <a:endParaRPr lang="ru-RU" sz="2400" b="1" dirty="0">
              <a:solidFill>
                <a:srgbClr val="04066C"/>
              </a:solidFill>
              <a:latin typeface="Trebuchet MS" pitchFamily="34" charset="0"/>
            </a:endParaRPr>
          </a:p>
        </p:txBody>
      </p:sp>
      <p:pic>
        <p:nvPicPr>
          <p:cNvPr id="25606" name="Picture 4" descr="C:\Documents and Settings\Наталья Савельева\Рабочий стол\фото север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60595"/>
            <a:ext cx="4464174" cy="334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2628226" y="622065"/>
            <a:ext cx="4321175" cy="104705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353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Праздники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1547813" y="1844675"/>
            <a:ext cx="5903912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народов Севера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2859" y="331068"/>
            <a:ext cx="7286676" cy="5232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Обряд празднования: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052513"/>
            <a:ext cx="84963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Медвежий праздник или медвежьи пляски – это хорошо организованное театрализованное представление, идущее из глубины веков. Убедившись , что зверь мертв, охотники устраивают вокруг него пляски и игрища. Этим самым они выражают радость победы над сильным противником тайги. Шкуру свертывали, голову и лапы украшали кольцами, лентами, платками и укладывали в переднем углу дома в так называемой жертвенной позе, с головой, положенной между вытянутыми передними лапами. </a:t>
            </a:r>
          </a:p>
        </p:txBody>
      </p:sp>
      <p:pic>
        <p:nvPicPr>
          <p:cNvPr id="34819" name="Рисунок 4" descr="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60838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8" descr="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3622675"/>
            <a:ext cx="40957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620713"/>
            <a:ext cx="770413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Затем устраивали представления в масках. В первой половине ночи обязательно исполняют танцы, посвященные главным богам, обливают себя водой, борются. Пожилые обычно говорили: «Хоть раз нужно потанцевать перед медведем, иначе он обидится и летом во время сбора ягод может напугать вас». </a:t>
            </a:r>
          </a:p>
        </p:txBody>
      </p:sp>
      <p:pic>
        <p:nvPicPr>
          <p:cNvPr id="35842" name="Picture 3" descr="C:\Documents and Settings\Наталья Савельева\Рабочий стол\фото север\11.jpg"/>
          <p:cNvPicPr>
            <a:picLocks noChangeAspect="1" noChangeArrowheads="1"/>
          </p:cNvPicPr>
          <p:nvPr/>
        </p:nvPicPr>
        <p:blipFill>
          <a:blip r:embed="rId2"/>
          <a:srcRect l="12547" r="12547"/>
          <a:stretch>
            <a:fillRect/>
          </a:stretch>
        </p:blipFill>
        <p:spPr bwMode="auto">
          <a:xfrm>
            <a:off x="5076825" y="3430588"/>
            <a:ext cx="35988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IMG_27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39163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333375"/>
            <a:ext cx="7848600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Особое значение имела середина ночи и ее вторая половина, когда съедали медвежье мясо, провожали душу медведя на небо, гадали о предстоящей охоте. Медвежье мясо большими кусками погружали в два больших котла. В одном варилась левая половина туши медведя (мальчикам и мужчинам), а в другом котле – правая (девочкам и женщинам).</a:t>
            </a:r>
          </a:p>
        </p:txBody>
      </p:sp>
      <p:pic>
        <p:nvPicPr>
          <p:cNvPr id="36866" name="Рисунок 3" descr="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284538"/>
            <a:ext cx="66246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260350"/>
            <a:ext cx="8424862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Осень: </a:t>
            </a:r>
            <a:r>
              <a:rPr lang="ru-RU" sz="3600" b="1" i="1" dirty="0">
                <a:solidFill>
                  <a:srgbClr val="FFC000"/>
                </a:solidFill>
                <a:latin typeface="+mn-lt"/>
                <a:cs typeface="+mn-cs"/>
              </a:rPr>
              <a:t>«Проводы лебедя»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Проводы лебедя посвящен встрече и проводам священной птицы – лебедя. В день праздника у священного места мужчины-охотники оповещают о своем приезде тремя залпами из охотничьих ружей. Попечитель святого места, услышав стрельбу встречает нарядно одетых гостей, затем женщины поджигали соломенные дрова, у костра ставили съестное. Спиртным окропляли огонь, бросали по монете в костер и после этого выстраивались в ряд, посылая поклоны, нашептывая: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«Ты наша священная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Мы гости к тебе пришли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И от чистого сердца все,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Что нужно с собой принесли…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Скоро настанет разлука,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Покинешь край свой родной……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Мы ждем твоего возвращения весной.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На твоих могучих крыльях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 Несись над горами, тайгой!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Ясного неба желаем тебе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+mn-lt"/>
                <a:cs typeface="+mn-cs"/>
              </a:rPr>
              <a:t>Над нашей прекрасной землей».</a:t>
            </a:r>
          </a:p>
        </p:txBody>
      </p:sp>
      <p:pic>
        <p:nvPicPr>
          <p:cNvPr id="37890" name="Рисунок 2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176588"/>
            <a:ext cx="37242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2"/>
          <p:cNvSpPr>
            <a:spLocks noChangeArrowheads="1"/>
          </p:cNvSpPr>
          <p:nvPr/>
        </p:nvSpPr>
        <p:spPr bwMode="auto">
          <a:xfrm>
            <a:off x="395288" y="260350"/>
            <a:ext cx="8280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rgbClr val="073C65"/>
                </a:solidFill>
                <a:latin typeface="Trebuchet MS" pitchFamily="34" charset="0"/>
              </a:rPr>
              <a:t> Потом женщины поворачиваются через правое плечо и начинали трапезу. В стороне на колышке были подвешены узелки с подарками. Стар и мал толпой стояли и просили лебедя принять их подарки.</a:t>
            </a:r>
          </a:p>
          <a:p>
            <a:pPr>
              <a:buFont typeface="Wingdings" pitchFamily="2" charset="2"/>
              <a:buChar char="v"/>
            </a:pPr>
            <a:r>
              <a:rPr lang="ru-RU" sz="2000">
                <a:solidFill>
                  <a:srgbClr val="073C65"/>
                </a:solidFill>
                <a:latin typeface="Trebuchet MS" pitchFamily="34" charset="0"/>
              </a:rPr>
              <a:t> Основной обряд проводился на священном месте, куда разрешено было ходить только мужчинам. Здесь совершалось жертвоприношение. Попечитель святого места расставлял угощение, развязывал узелки с подарками, обволакивал дымом тлеющей чаги, развешивал на жерди. Присутствующие бросали на стол по монетке, вставали напротив стола, кланялись. Затем попечитель выводил животное и начинал водить его по ходу солнца.</a:t>
            </a:r>
          </a:p>
        </p:txBody>
      </p:sp>
      <p:pic>
        <p:nvPicPr>
          <p:cNvPr id="38914" name="Рисунок 3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149725"/>
            <a:ext cx="38163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4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238" y="4138613"/>
            <a:ext cx="356711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692150"/>
            <a:ext cx="78486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 заключение праздника один из организаторов наносил на четырехгранной палочке количество людей от каждой семьи, чтобы потом разделить поровну расходы, связанные с обрядовым ритуалом, потом доставал из котла кусок шеи, сердца и глаз принесенного в жертву животного, наколов из на отростки шеста, приставляя их к столу, приделанному к дереву. На этом праздник заканчивался.</a:t>
            </a:r>
          </a:p>
        </p:txBody>
      </p:sp>
      <p:pic>
        <p:nvPicPr>
          <p:cNvPr id="39938" name="Рисунок 3" descr="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65676">
            <a:off x="461963" y="4194175"/>
            <a:ext cx="3511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Наталья Савельева\Рабочий стол\фото север\9.jpg"/>
          <p:cNvPicPr>
            <a:picLocks noChangeAspect="1" noChangeArrowheads="1"/>
          </p:cNvPicPr>
          <p:nvPr/>
        </p:nvPicPr>
        <p:blipFill>
          <a:blip r:embed="rId3"/>
          <a:srcRect l="24957" r="24957"/>
          <a:stretch>
            <a:fillRect/>
          </a:stretch>
        </p:blipFill>
        <p:spPr bwMode="auto">
          <a:xfrm rot="20671998">
            <a:off x="3119438" y="4060825"/>
            <a:ext cx="3251200" cy="2233613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2133">
            <a:off x="5356225" y="3862388"/>
            <a:ext cx="350996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2589213" y="1982788"/>
            <a:ext cx="5040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345363" cy="3671887"/>
          </a:xfrm>
        </p:spPr>
        <p:txBody>
          <a:bodyPr/>
          <a:lstStyle/>
          <a:p>
            <a:pPr indent="457200" algn="just" eaLnBrk="1" hangingPunct="1"/>
            <a:r>
              <a:rPr lang="ru-RU" sz="1800" smtClean="0">
                <a:cs typeface="Trebuchet MS" pitchFamily="34" charset="0"/>
              </a:rPr>
              <a:t>Ханты и манси, два близкородственных по языку и культуре финноугорских народа, проживают на севере Западной Сибири — в Тюменской, Томской и Свердловской областях. Их часто объединяют под общим названием «обские угры», так как они расселены по реке Оби и ее притокам. Ханты и манси занимаются охотой и рыболовством, часть населения — оленеводы. Ханты и манси жили оседло по рекам или совершали небольшие передвижения в течение года. В их праздниках и обрядах нашел отражение богатейший опыт освоения человеком северной природы.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Наталья Савельева\Рабочий стол\фото север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89363"/>
            <a:ext cx="33829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Documents and Settings\Наталья Савельева\Рабочий стол\фото.jpg"/>
          <p:cNvPicPr>
            <a:picLocks noChangeAspect="1" noChangeArrowheads="1"/>
          </p:cNvPicPr>
          <p:nvPr/>
        </p:nvPicPr>
        <p:blipFill>
          <a:blip r:embed="rId3"/>
          <a:srcRect l="17976" r="17976"/>
          <a:stretch>
            <a:fillRect/>
          </a:stretch>
        </p:blipFill>
        <p:spPr bwMode="auto">
          <a:xfrm>
            <a:off x="4643438" y="3789363"/>
            <a:ext cx="3457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593013" cy="792162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cs typeface="Trebuchet MS" pitchFamily="34" charset="0"/>
              </a:rPr>
              <a:t>Весна: «День оленевода»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1075"/>
            <a:ext cx="5219700" cy="5761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r>
              <a:rPr lang="ru-RU" dirty="0" smtClean="0"/>
              <a:t>У северных народов распространено почитание различных зверей, птиц, рыб. Ни одно животное не пользовалось таким почетом, как олень. Дикий олень был основным объектом охоты. Особенно развит был культ оленя у ненцев, потомственных оленеводов, обладателей самых больших оленьих стад. Согласно старинным ненецким обычаям, олени белой масти считались священными. Их не впрягали в нарты, не забивали на мясо. Рога и уши белых оленей украшали красными лентами, на боках выстригали знак солнца или изображение духа огня. Олени белой масти считались принадлежащими </a:t>
            </a:r>
            <a:r>
              <a:rPr lang="ru-RU" dirty="0" err="1" smtClean="0"/>
              <a:t>Нуму</a:t>
            </a:r>
            <a:r>
              <a:rPr lang="ru-RU" dirty="0" smtClean="0"/>
              <a:t> — верховному божеству, создавшему, по представлениям </a:t>
            </a:r>
            <a:r>
              <a:rPr lang="ru-RU" dirty="0" err="1" smtClean="0"/>
              <a:t>самодийцев</a:t>
            </a:r>
            <a:r>
              <a:rPr lang="ru-RU" dirty="0" smtClean="0"/>
              <a:t>, землю и всех, кто ее населяет.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endParaRPr lang="ru-RU" dirty="0"/>
          </a:p>
        </p:txBody>
      </p:sp>
      <p:pic>
        <p:nvPicPr>
          <p:cNvPr id="27651" name="Picture 2" descr="C:\Documents and Settings\Наталья Савельева\Рабочий стол\фото север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Documents and Settings\Наталья Савельева\Рабочий стол\фото север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1422325">
            <a:off x="5081588" y="3695700"/>
            <a:ext cx="3303587" cy="26035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323850" y="692150"/>
            <a:ext cx="84248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latin typeface="Verdana" pitchFamily="34" charset="0"/>
            </a:endParaRPr>
          </a:p>
          <a:p>
            <a:r>
              <a:rPr lang="ru-RU" sz="2000" u="sng" dirty="0">
                <a:latin typeface="Verdana" pitchFamily="34" charset="0"/>
              </a:rPr>
              <a:t>День оленевода </a:t>
            </a:r>
            <a:r>
              <a:rPr lang="ru-RU" sz="2000" dirty="0">
                <a:latin typeface="Verdana" pitchFamily="34" charset="0"/>
              </a:rPr>
              <a:t>– традиционный, ежегодный национальный праздник, связанный с их хозяйственной деятельностью. На этом празднике из национальных видов соревнований наиболее распространенными являются гонки на оленьих упряжках, метание </a:t>
            </a:r>
            <a:r>
              <a:rPr lang="ru-RU" sz="2000" dirty="0" err="1">
                <a:latin typeface="Verdana" pitchFamily="34" charset="0"/>
              </a:rPr>
              <a:t>тынзея</a:t>
            </a:r>
            <a:r>
              <a:rPr lang="ru-RU" sz="2000" dirty="0">
                <a:latin typeface="Verdana" pitchFamily="34" charset="0"/>
              </a:rPr>
              <a:t> (аркана), топора, прыжки через нарты, перетягивание палки. </a:t>
            </a:r>
          </a:p>
          <a:p>
            <a:r>
              <a:rPr lang="ru-RU" sz="2000" dirty="0">
                <a:latin typeface="Verdana" pitchFamily="34" charset="0"/>
              </a:rPr>
              <a:t>      На День оленевода готовятся обычно национальные угощения (оленье мясо, строганина). Устраиваются ярмарки, на которых продаются изделия национальных промыслов (поделки из кости, изделия из меха, бисера).</a:t>
            </a:r>
          </a:p>
          <a:p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6175" y="325968"/>
            <a:ext cx="510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1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Обряд празднования:</a:t>
            </a:r>
            <a:endParaRPr lang="ru-RU" sz="3200" b="1" i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2600"/>
            <a:ext cx="29527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IMG_1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20309">
            <a:off x="6086475" y="4337050"/>
            <a:ext cx="25908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76735">
            <a:off x="712788" y="4484688"/>
            <a:ext cx="27082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323850" y="908050"/>
            <a:ext cx="77771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Verdana" pitchFamily="34" charset="0"/>
              </a:rPr>
              <a:t>С 2012 года в соответствии с законом Ханты Мансийского автономного округа «О празднике и памятной дате Югры» день коренных малочисленных народов Севера «Вороний день» стал праздником автономного округа и ежегодно отмечается во вторую субботу апреля.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Verdana" pitchFamily="34" charset="0"/>
              </a:rPr>
              <a:t>Вороний день праздновали 7 апреля, когда по русскому православному календарю отмечают Благовещенье.</a:t>
            </a: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2114" y="325968"/>
            <a:ext cx="5659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ВЕСНА: «</a:t>
            </a:r>
            <a:r>
              <a:rPr lang="ru-RU" sz="3200" b="1" kern="10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воРоний</a:t>
            </a:r>
            <a:r>
              <a:rPr lang="ru-RU" sz="32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день»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94669">
            <a:off x="4805075" y="3874598"/>
            <a:ext cx="3086914" cy="267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0229">
            <a:off x="1015645" y="3830949"/>
            <a:ext cx="3407031" cy="253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4"/>
          <p:cNvSpPr>
            <a:spLocks noChangeArrowheads="1"/>
          </p:cNvSpPr>
          <p:nvPr/>
        </p:nvSpPr>
        <p:spPr bwMode="auto">
          <a:xfrm>
            <a:off x="323850" y="620713"/>
            <a:ext cx="80645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ru-RU" sz="2000">
                <a:latin typeface="Verdana" pitchFamily="34" charset="0"/>
              </a:rPr>
              <a:t>   Ворона на Север прилетает одной из первых, в апреле, </a:t>
            </a:r>
            <a:endParaRPr lang="ru-RU" sz="2000"/>
          </a:p>
          <a:p>
            <a:pPr marL="285750" indent="-285750"/>
            <a:r>
              <a:rPr lang="ru-RU" sz="2000"/>
              <a:t>    </a:t>
            </a:r>
            <a:r>
              <a:rPr lang="ru-RU" sz="2000">
                <a:latin typeface="Verdana" pitchFamily="34" charset="0"/>
              </a:rPr>
              <a:t>когда еще лежит снег и бывают заморозки. Своим криком она как бы пробуждает природу и, кажется, приносит саму жизнь. Поэтому ханты и манси считают эту птицу покровительницей женщин и детей. В вороньей песне есть такие слова: «С моим появлением маленькие девочки, маленькие мальчики пусть родятся! На ямку с талыми гнилушками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(из их люлек) я присяду.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 Замерзшие руки отогрею, 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 замерзшие ноги отогрею. 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 Долго живущие 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 девочки и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 мальчики пусть</a:t>
            </a:r>
          </a:p>
          <a:p>
            <a:pPr marL="285750" indent="-285750"/>
            <a:r>
              <a:rPr lang="ru-RU" sz="2000">
                <a:latin typeface="Verdana" pitchFamily="34" charset="0"/>
              </a:rPr>
              <a:t>    родятся!»</a:t>
            </a:r>
          </a:p>
          <a:p>
            <a:pPr marL="285750" indent="-285750"/>
            <a:endParaRPr lang="ru-RU" sz="2000">
              <a:latin typeface="Verdana" pitchFamily="34" charset="0"/>
            </a:endParaRPr>
          </a:p>
        </p:txBody>
      </p:sp>
      <p:pic>
        <p:nvPicPr>
          <p:cNvPr id="30722" name="Picture 4" descr="IMG_1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068638"/>
            <a:ext cx="3795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5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49725"/>
            <a:ext cx="23034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4"/>
          <p:cNvSpPr>
            <a:spLocks noChangeArrowheads="1"/>
          </p:cNvSpPr>
          <p:nvPr/>
        </p:nvSpPr>
        <p:spPr bwMode="auto">
          <a:xfrm>
            <a:off x="323850" y="476250"/>
            <a:ext cx="806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ru-RU" sz="2000" dirty="0">
                <a:latin typeface="Verdana" pitchFamily="34" charset="0"/>
              </a:rPr>
              <a:t>   По обычаям </a:t>
            </a:r>
            <a:r>
              <a:rPr lang="ru-RU" sz="2000" dirty="0" err="1">
                <a:latin typeface="Verdana" pitchFamily="34" charset="0"/>
              </a:rPr>
              <a:t>хантов</a:t>
            </a:r>
            <a:r>
              <a:rPr lang="ru-RU" sz="2000" dirty="0">
                <a:latin typeface="Verdana" pitchFamily="34" charset="0"/>
              </a:rPr>
              <a:t> и манси, за всеми 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вещами маленьких детей нужно строго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следить, чтобы с ребенком не случилось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несчастье. Это касается и тех предметов,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которые младенцу уже не нужны. Поэтому 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гнилушки — стружки мягкой древесины, 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которые насыпали в люльку вместо пеленок,</a:t>
            </a:r>
            <a:endParaRPr lang="ru-RU" sz="2000" dirty="0"/>
          </a:p>
          <a:p>
            <a:pPr marL="285750" indent="-285750"/>
            <a:r>
              <a:rPr lang="ru-RU" sz="2000" dirty="0"/>
              <a:t>   </a:t>
            </a:r>
            <a:r>
              <a:rPr lang="ru-RU" sz="2000" dirty="0">
                <a:latin typeface="Verdana" pitchFamily="34" charset="0"/>
              </a:rPr>
              <a:t> складывали после использования в укромном</a:t>
            </a:r>
            <a:endParaRPr lang="ru-RU" sz="2000" dirty="0"/>
          </a:p>
          <a:p>
            <a:pPr marL="285750" indent="-285750"/>
            <a:r>
              <a:rPr lang="ru-RU" sz="2000" dirty="0"/>
              <a:t>   </a:t>
            </a:r>
            <a:r>
              <a:rPr lang="ru-RU" sz="2000" dirty="0">
                <a:latin typeface="Verdana" pitchFamily="34" charset="0"/>
              </a:rPr>
              <a:t> месте.</a:t>
            </a:r>
            <a:r>
              <a:rPr lang="ru-RU" sz="2000" dirty="0"/>
              <a:t> </a:t>
            </a:r>
            <a:r>
              <a:rPr lang="ru-RU" sz="2000" dirty="0">
                <a:latin typeface="Verdana" pitchFamily="34" charset="0"/>
              </a:rPr>
              <a:t>Ханты считали, что ворона, прилетев с юга,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в холодные дни греет лапки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на этих теплых стружках и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приговаривает: «Побольше 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</a:t>
            </a:r>
            <a:r>
              <a:rPr lang="ru-RU" sz="2000" dirty="0"/>
              <a:t> </a:t>
            </a:r>
            <a:r>
              <a:rPr lang="ru-RU" sz="2000" dirty="0">
                <a:latin typeface="Verdana" pitchFamily="34" charset="0"/>
              </a:rPr>
              <a:t>бы детей на землю приходило,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чтобы было мне где погреть</a:t>
            </a:r>
          </a:p>
          <a:p>
            <a:pPr marL="285750" indent="-285750"/>
            <a:r>
              <a:rPr lang="ru-RU" sz="2000" dirty="0">
                <a:latin typeface="Verdana" pitchFamily="34" charset="0"/>
              </a:rPr>
              <a:t>   свои лапки». </a:t>
            </a:r>
          </a:p>
          <a:p>
            <a:pPr marL="285750" indent="-285750"/>
            <a:endParaRPr lang="ru-RU" sz="2000" dirty="0">
              <a:latin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9575">
            <a:off x="2686050" y="5062538"/>
            <a:ext cx="14446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Documents and Settings\Наталья Савельева\Рабочий стол\фото север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8137" y="260350"/>
            <a:ext cx="2242976" cy="230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7" descr="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429000"/>
            <a:ext cx="3960689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611188" y="260350"/>
            <a:ext cx="7848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/>
              <a:t>Обряд</a:t>
            </a:r>
            <a:r>
              <a:rPr lang="ru-RU" sz="3200" b="1" i="1">
                <a:latin typeface="Verdana" pitchFamily="34" charset="0"/>
              </a:rPr>
              <a:t> празднова</a:t>
            </a:r>
            <a:r>
              <a:rPr lang="ru-RU" sz="3200" b="1" i="1"/>
              <a:t>ния</a:t>
            </a:r>
            <a:r>
              <a:rPr lang="ru-RU" sz="3200" b="1" i="1">
                <a:latin typeface="Verdana" pitchFamily="34" charset="0"/>
              </a:rPr>
              <a:t>:</a:t>
            </a:r>
            <a:endParaRPr lang="ru-RU" sz="2400" b="1" i="1">
              <a:latin typeface="Verdana" pitchFamily="34" charset="0"/>
            </a:endParaRPr>
          </a:p>
          <a:p>
            <a:r>
              <a:rPr lang="ru-RU">
                <a:latin typeface="Verdana" pitchFamily="34" charset="0"/>
              </a:rPr>
              <a:t>Раньше на праздник собирались только пожилые женщины и девочки. Они готовили угощения, среди которых обязательно была густая каша-болтушка «саламат». Непременным элементом праздника были танцы. Некоторые группы хантов и манси связывали этот праздник с богиней-прародительницей Калтащь, которая определяла судьбы людей, отмечая их жизненный путь на священных бирках, помогала при родах. . На священных местах ханты готовят пищу на костре, молятся духам, кланяются березе. В качестве даров приносят ленточки и лоскутки материи, монетки и специально изготовленные куколки. Целью таких праздников было стремление к благополучию, в первую очередь — забота о детях.</a:t>
            </a:r>
          </a:p>
        </p:txBody>
      </p:sp>
      <p:pic>
        <p:nvPicPr>
          <p:cNvPr id="32770" name="Picture 3" descr="C:\Documents and Settings\Наталья Савельева\Рабочий стол\фото север\4.jpg"/>
          <p:cNvPicPr>
            <a:picLocks noChangeAspect="1" noChangeArrowheads="1"/>
          </p:cNvPicPr>
          <p:nvPr/>
        </p:nvPicPr>
        <p:blipFill>
          <a:blip r:embed="rId2"/>
          <a:srcRect l="2814" r="2814"/>
          <a:stretch>
            <a:fillRect/>
          </a:stretch>
        </p:blipFill>
        <p:spPr bwMode="auto">
          <a:xfrm>
            <a:off x="4859338" y="4221163"/>
            <a:ext cx="3025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 descr="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49725"/>
            <a:ext cx="34369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04284" y="573005"/>
            <a:ext cx="728667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Лето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: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«Медвежий праздник»</a:t>
            </a:r>
          </a:p>
        </p:txBody>
      </p:sp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323850" y="1304925"/>
            <a:ext cx="84963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rebuchet MS" pitchFamily="34" charset="0"/>
              </a:rPr>
              <a:t>Это самый любимый праздник хантов и манси. Медведь считается сыном верховного божества Торума, вместе с тем он сын женщины-прародительницы и брат ее детей, поэтому ханты и манси воспринимают его как брата. И наконец, он олицетворение верховной справедливости, хозяин тайги. Каждая успешная охота на медведя сопровождается праздником, на котором люди стараются снять с себя вину за его убийство и совершают обряды, которые должны привести к благополучию всех участников праздника. </a:t>
            </a:r>
          </a:p>
        </p:txBody>
      </p:sp>
      <p:pic>
        <p:nvPicPr>
          <p:cNvPr id="33795" name="Рисунок 3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968750"/>
            <a:ext cx="3435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3" y="3957638"/>
            <a:ext cx="37163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1258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Courier New</vt:lpstr>
      <vt:lpstr>Georgia</vt:lpstr>
      <vt:lpstr>Impact</vt:lpstr>
      <vt:lpstr>Times New Roman</vt:lpstr>
      <vt:lpstr>Trebuchet MS</vt:lpstr>
      <vt:lpstr>Verdana</vt:lpstr>
      <vt:lpstr>Wingdings</vt:lpstr>
      <vt:lpstr>Wingdings 2</vt:lpstr>
      <vt:lpstr>Winter</vt:lpstr>
      <vt:lpstr>Воздушный поток</vt:lpstr>
      <vt:lpstr>Презентация PowerPoint</vt:lpstr>
      <vt:lpstr>Ханты и манси, два близкородственных по языку и культуре финноугорских народа, проживают на севере Западной Сибири — в Тюменской, Томской и Свердловской областях. Их часто объединяют под общим названием «обские угры», так как они расселены по реке Оби и ее притокам. Ханты и манси занимаются охотой и рыболовством, часть населения — оленеводы. Ханты и манси жили оседло по рекам или совершали небольшие передвижения в течение года. В их праздниках и обрядах нашел отражение богатейший опыт освоения человеком северной природы.</vt:lpstr>
      <vt:lpstr>Весна: «День оленевода»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Natali</cp:lastModifiedBy>
  <cp:revision>113</cp:revision>
  <dcterms:created xsi:type="dcterms:W3CDTF">2013-02-28T09:42:19Z</dcterms:created>
  <dcterms:modified xsi:type="dcterms:W3CDTF">2024-02-11T09:14:05Z</dcterms:modified>
</cp:coreProperties>
</file>