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8" r:id="rId5"/>
    <p:sldId id="271" r:id="rId6"/>
    <p:sldId id="260" r:id="rId7"/>
    <p:sldId id="261" r:id="rId8"/>
    <p:sldId id="270" r:id="rId9"/>
    <p:sldId id="262" r:id="rId10"/>
    <p:sldId id="272" r:id="rId11"/>
    <p:sldId id="263" r:id="rId12"/>
    <p:sldId id="273" r:id="rId13"/>
    <p:sldId id="264" r:id="rId14"/>
    <p:sldId id="274" r:id="rId15"/>
    <p:sldId id="266" r:id="rId16"/>
    <p:sldId id="275" r:id="rId17"/>
    <p:sldId id="269" r:id="rId18"/>
    <p:sldId id="276" r:id="rId19"/>
    <p:sldId id="265" r:id="rId20"/>
    <p:sldId id="277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7851648" cy="2628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Технологии социализации дошкольников (Н.П.Гришаева)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1928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опыта работы</a:t>
            </a:r>
          </a:p>
          <a:p>
            <a:r>
              <a:rPr lang="ru-RU" dirty="0" smtClean="0"/>
              <a:t> Подготовила: Ваулина Татьяна Григорьевна, воспитатель </a:t>
            </a:r>
          </a:p>
          <a:p>
            <a:r>
              <a:rPr lang="ru-RU" dirty="0" smtClean="0"/>
              <a:t>МБДОУ «Детский сад «Северная сказка» </a:t>
            </a:r>
          </a:p>
          <a:p>
            <a:r>
              <a:rPr lang="ru-RU" dirty="0" smtClean="0"/>
              <a:t>г. Новый Уренгой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Акция, посвященная  Международному дню ребенка.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b="1" i="1" dirty="0" smtClean="0"/>
          </a:p>
          <a:p>
            <a:r>
              <a:rPr lang="ru-RU" sz="3200" b="1" i="1" dirty="0" smtClean="0"/>
              <a:t>Дети </a:t>
            </a:r>
            <a:r>
              <a:rPr lang="ru-RU" sz="3200" b="1" i="1" dirty="0" smtClean="0"/>
              <a:t>изготавливают открытки. 20 ноября в день празднования Всемирного дня ребёнка волонтёры дарят открытки всем детям детского сада. 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Акция, посвященная  Международному дню ребенка.</a:t>
            </a:r>
            <a:endParaRPr lang="ru-RU" b="1" i="1" dirty="0"/>
          </a:p>
        </p:txBody>
      </p:sp>
      <p:pic>
        <p:nvPicPr>
          <p:cNvPr id="4" name="Picture 3" descr="C:\Users\Нестер\Desktop\ФОТОГРАФИИ 22-23\Волонтёры 22-23\ДЕНЬ РЕБЕНКА\20221117_113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2" t="3110" r="5442" b="868"/>
          <a:stretch>
            <a:fillRect/>
          </a:stretch>
        </p:blipFill>
        <p:spPr bwMode="auto">
          <a:xfrm>
            <a:off x="5072066" y="4286256"/>
            <a:ext cx="3702823" cy="2324096"/>
          </a:xfrm>
          <a:prstGeom prst="rect">
            <a:avLst/>
          </a:prstGeom>
          <a:noFill/>
        </p:spPr>
      </p:pic>
      <p:pic>
        <p:nvPicPr>
          <p:cNvPr id="5" name="Picture 4" descr="C:\Users\Нестер\Desktop\ФОТОГРАФИИ 22-23\Волонтёры 22-23\ДЕНЬ РЕБЕНКА\20221117_112108.heic (1).jpeg"/>
          <p:cNvPicPr>
            <a:picLocks noChangeAspect="1" noChangeArrowheads="1"/>
          </p:cNvPicPr>
          <p:nvPr/>
        </p:nvPicPr>
        <p:blipFill>
          <a:blip r:embed="rId3" cstate="print"/>
          <a:srcRect l="14602" t="9620" r="7278"/>
          <a:stretch>
            <a:fillRect/>
          </a:stretch>
        </p:blipFill>
        <p:spPr bwMode="auto">
          <a:xfrm>
            <a:off x="4643438" y="1500174"/>
            <a:ext cx="3254753" cy="2824162"/>
          </a:xfrm>
          <a:prstGeom prst="rect">
            <a:avLst/>
          </a:prstGeom>
          <a:noFill/>
        </p:spPr>
      </p:pic>
      <p:pic>
        <p:nvPicPr>
          <p:cNvPr id="7" name="Picture 4" descr="C:\Users\Нестер\Desktop\2022-2023\Кейс о волонтерах\Фото\2-Акция открытка добра\20211118_163004.jpg"/>
          <p:cNvPicPr>
            <a:picLocks noChangeAspect="1" noChangeArrowheads="1"/>
          </p:cNvPicPr>
          <p:nvPr/>
        </p:nvPicPr>
        <p:blipFill>
          <a:blip r:embed="rId4" cstate="print"/>
          <a:srcRect l="17274" t="4430" r="3386" b="9313"/>
          <a:stretch>
            <a:fillRect/>
          </a:stretch>
        </p:blipFill>
        <p:spPr bwMode="auto">
          <a:xfrm rot="5400000">
            <a:off x="1637996" y="4092157"/>
            <a:ext cx="2857494" cy="2329969"/>
          </a:xfrm>
          <a:prstGeom prst="rect">
            <a:avLst/>
          </a:prstGeom>
          <a:noFill/>
        </p:spPr>
      </p:pic>
      <p:pic>
        <p:nvPicPr>
          <p:cNvPr id="8" name="Picture 5" descr="C:\Users\Нестер\Desktop\2022-2023\Кейс о волонтерах\Фото\2-Акция открытка добра\20211115_105442.jpg"/>
          <p:cNvPicPr>
            <a:picLocks noChangeAspect="1" noChangeArrowheads="1"/>
          </p:cNvPicPr>
          <p:nvPr/>
        </p:nvPicPr>
        <p:blipFill>
          <a:blip r:embed="rId5" cstate="print"/>
          <a:srcRect l="35583" t="2803"/>
          <a:stretch>
            <a:fillRect/>
          </a:stretch>
        </p:blipFill>
        <p:spPr bwMode="auto">
          <a:xfrm rot="5400000">
            <a:off x="598979" y="1258353"/>
            <a:ext cx="258819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«Спасибо за труд. Открытка добра.»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Юные </a:t>
            </a:r>
            <a:r>
              <a:rPr lang="ru-RU" b="1" i="1" dirty="0" smtClean="0"/>
              <a:t>волонтёры готовят открытки, поздравления  и  радуют ними жителей  района с профессиональными праздниками.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«Спасибо за труд. Открытка </a:t>
            </a:r>
            <a:r>
              <a:rPr lang="ru-RU" b="1" i="1" dirty="0" smtClean="0"/>
              <a:t>добра»</a:t>
            </a:r>
            <a:endParaRPr lang="ru-RU" b="1" i="1" dirty="0"/>
          </a:p>
        </p:txBody>
      </p:sp>
      <p:pic>
        <p:nvPicPr>
          <p:cNvPr id="5122" name="Picture 2" descr="C:\Users\Нестер\Desktop\ФОТОГРАФИИ 22-23\скрины волонтёры\Screenshot_20230402_210009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569" b="33868"/>
          <a:stretch>
            <a:fillRect/>
          </a:stretch>
        </p:blipFill>
        <p:spPr bwMode="auto">
          <a:xfrm>
            <a:off x="857224" y="1571612"/>
            <a:ext cx="2632590" cy="1846518"/>
          </a:xfrm>
          <a:prstGeom prst="rect">
            <a:avLst/>
          </a:prstGeom>
          <a:noFill/>
        </p:spPr>
      </p:pic>
      <p:pic>
        <p:nvPicPr>
          <p:cNvPr id="5" name="Picture 2" descr="C:\Users\Нестер\Desktop\ФОТОГРАФИИ 22-23\Волонтёры 22-23\ДЕНЬ ВОДИТЕЛЯ\IMG-20221029-WA0001.jpg"/>
          <p:cNvPicPr>
            <a:picLocks noChangeAspect="1" noChangeArrowheads="1"/>
          </p:cNvPicPr>
          <p:nvPr/>
        </p:nvPicPr>
        <p:blipFill>
          <a:blip r:embed="rId3"/>
          <a:srcRect l="4837" t="16130"/>
          <a:stretch>
            <a:fillRect/>
          </a:stretch>
        </p:blipFill>
        <p:spPr bwMode="auto">
          <a:xfrm>
            <a:off x="4500562" y="1285860"/>
            <a:ext cx="3589325" cy="2372531"/>
          </a:xfrm>
          <a:prstGeom prst="rect">
            <a:avLst/>
          </a:prstGeom>
          <a:noFill/>
        </p:spPr>
      </p:pic>
      <p:pic>
        <p:nvPicPr>
          <p:cNvPr id="6" name="Picture 3" descr="C:\Users\Нестер\Desktop\ФОТОГРАФИИ 22-23\Волонтёры 22-23\ДЕНЬ ВОДИТЕЛЯ\IMG-20221031-WA0000.jpg"/>
          <p:cNvPicPr>
            <a:picLocks noChangeAspect="1" noChangeArrowheads="1"/>
          </p:cNvPicPr>
          <p:nvPr/>
        </p:nvPicPr>
        <p:blipFill>
          <a:blip r:embed="rId4"/>
          <a:srcRect t="17758" b="26907"/>
          <a:stretch>
            <a:fillRect/>
          </a:stretch>
        </p:blipFill>
        <p:spPr bwMode="auto">
          <a:xfrm>
            <a:off x="428596" y="3857628"/>
            <a:ext cx="3292078" cy="2428892"/>
          </a:xfrm>
          <a:prstGeom prst="rect">
            <a:avLst/>
          </a:prstGeom>
          <a:noFill/>
        </p:spPr>
      </p:pic>
      <p:pic>
        <p:nvPicPr>
          <p:cNvPr id="7" name="Picture 4" descr="C:\Users\Нестер\Desktop\ФОТОГРАФИИ 22-23\Волонтёры 22-23\мпат\03-01-2023_08-29-01\20221228_114428.jpg"/>
          <p:cNvPicPr>
            <a:picLocks noChangeAspect="1" noChangeArrowheads="1"/>
          </p:cNvPicPr>
          <p:nvPr/>
        </p:nvPicPr>
        <p:blipFill>
          <a:blip r:embed="rId5" cstate="print"/>
          <a:srcRect l="17757" r="7378" b="4430"/>
          <a:stretch>
            <a:fillRect/>
          </a:stretch>
        </p:blipFill>
        <p:spPr bwMode="auto">
          <a:xfrm rot="5400000">
            <a:off x="4765672" y="3285342"/>
            <a:ext cx="2950381" cy="376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«Новогодняя открытка»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Дети </a:t>
            </a:r>
            <a:r>
              <a:rPr lang="ru-RU" b="1" i="1" dirty="0" smtClean="0"/>
              <a:t>изготавливают  новогодние открытки и совместно с родителями распространяют их по учреждениям и организациям района в преддверии Нового года.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«Новогодняя открытка»</a:t>
            </a:r>
            <a:endParaRPr lang="ru-RU" b="1" i="1" dirty="0"/>
          </a:p>
        </p:txBody>
      </p:sp>
      <p:pic>
        <p:nvPicPr>
          <p:cNvPr id="6149" name="Picture 5" descr="C:\Users\Нестер\Desktop\ФОТОГРАФИИ 22-23\Волонтёры 22-23\Новогодняя открытка\20221227_161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177" r="7467" b="7845"/>
          <a:stretch>
            <a:fillRect/>
          </a:stretch>
        </p:blipFill>
        <p:spPr bwMode="auto">
          <a:xfrm>
            <a:off x="285720" y="1142984"/>
            <a:ext cx="2967048" cy="2500330"/>
          </a:xfrm>
          <a:prstGeom prst="rect">
            <a:avLst/>
          </a:prstGeom>
          <a:noFill/>
        </p:spPr>
      </p:pic>
      <p:pic>
        <p:nvPicPr>
          <p:cNvPr id="11" name="Picture 2" descr="C:\Users\Нестер\Desktop\ФОТОГРАФИИ 22-23\Волонтёры 22-23\Новогодняя открытка\20221227_170940.jpg"/>
          <p:cNvPicPr>
            <a:picLocks noChangeAspect="1" noChangeArrowheads="1"/>
          </p:cNvPicPr>
          <p:nvPr/>
        </p:nvPicPr>
        <p:blipFill>
          <a:blip r:embed="rId3" cstate="print"/>
          <a:srcRect l="4430" t="16130" r="2803"/>
          <a:stretch>
            <a:fillRect/>
          </a:stretch>
        </p:blipFill>
        <p:spPr bwMode="auto">
          <a:xfrm>
            <a:off x="3214678" y="1571612"/>
            <a:ext cx="2886717" cy="2609848"/>
          </a:xfrm>
          <a:prstGeom prst="rect">
            <a:avLst/>
          </a:prstGeom>
          <a:noFill/>
        </p:spPr>
      </p:pic>
      <p:pic>
        <p:nvPicPr>
          <p:cNvPr id="12" name="Picture 2" descr="C:\Users\Нестер\Desktop\ФОТОГРАФИИ 22-23\Волонтёры 22-23\Новогодняя открытка\IMG-20221227-WA0003.jpg"/>
          <p:cNvPicPr>
            <a:picLocks noChangeAspect="1" noChangeArrowheads="1"/>
          </p:cNvPicPr>
          <p:nvPr/>
        </p:nvPicPr>
        <p:blipFill>
          <a:blip r:embed="rId4"/>
          <a:srcRect l="9719" t="11248" r="13381" b="4123"/>
          <a:stretch>
            <a:fillRect/>
          </a:stretch>
        </p:blipFill>
        <p:spPr bwMode="auto">
          <a:xfrm>
            <a:off x="6215074" y="1214422"/>
            <a:ext cx="2714644" cy="2240659"/>
          </a:xfrm>
          <a:prstGeom prst="rect">
            <a:avLst/>
          </a:prstGeom>
          <a:noFill/>
        </p:spPr>
      </p:pic>
      <p:pic>
        <p:nvPicPr>
          <p:cNvPr id="13" name="Picture 3" descr="C:\Users\Нестер\Desktop\ФОТОГРАФИИ 22-23\Волонтёры 22-23\Новогодняя открытка\IMG-20221230-WA0023.jpg"/>
          <p:cNvPicPr>
            <a:picLocks noChangeAspect="1" noChangeArrowheads="1"/>
          </p:cNvPicPr>
          <p:nvPr/>
        </p:nvPicPr>
        <p:blipFill>
          <a:blip r:embed="rId5" cstate="print"/>
          <a:srcRect l="23146" r="21926"/>
          <a:stretch>
            <a:fillRect/>
          </a:stretch>
        </p:blipFill>
        <p:spPr bwMode="auto">
          <a:xfrm>
            <a:off x="785786" y="3786190"/>
            <a:ext cx="2000264" cy="2731205"/>
          </a:xfrm>
          <a:prstGeom prst="rect">
            <a:avLst/>
          </a:prstGeom>
          <a:noFill/>
        </p:spPr>
      </p:pic>
      <p:pic>
        <p:nvPicPr>
          <p:cNvPr id="14" name="Picture 3" descr="C:\Users\Нестер\Desktop\ФОТОГРАФИИ 22-23\Волонтёры 22-23\Новогодняя открытка\IMG-20221229-WA0072.jpg"/>
          <p:cNvPicPr>
            <a:picLocks noChangeAspect="1" noChangeArrowheads="1"/>
          </p:cNvPicPr>
          <p:nvPr/>
        </p:nvPicPr>
        <p:blipFill>
          <a:blip r:embed="rId6" cstate="print"/>
          <a:srcRect l="9474" t="3110" b="18770"/>
          <a:stretch>
            <a:fillRect/>
          </a:stretch>
        </p:blipFill>
        <p:spPr bwMode="auto">
          <a:xfrm>
            <a:off x="6500826" y="3714752"/>
            <a:ext cx="1815174" cy="2786082"/>
          </a:xfrm>
          <a:prstGeom prst="rect">
            <a:avLst/>
          </a:prstGeom>
          <a:noFill/>
        </p:spPr>
      </p:pic>
      <p:pic>
        <p:nvPicPr>
          <p:cNvPr id="15" name="Picture 4" descr="C:\Users\Нестер\Desktop\2021-2022\ФОТОГРАФИИ\фото\Акция новогодние открытки\26-12-2021_17-52-57\IMG-20211225-WA0005.jpg"/>
          <p:cNvPicPr>
            <a:picLocks noChangeAspect="1" noChangeArrowheads="1"/>
          </p:cNvPicPr>
          <p:nvPr/>
        </p:nvPicPr>
        <p:blipFill>
          <a:blip r:embed="rId7"/>
          <a:srcRect t="30778" r="10940" b="15515"/>
          <a:stretch>
            <a:fillRect/>
          </a:stretch>
        </p:blipFill>
        <p:spPr bwMode="auto">
          <a:xfrm>
            <a:off x="3286116" y="4286256"/>
            <a:ext cx="293192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«Сказка для малышей»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конце марта в рамках театральной недели, юные волонтёры организуют гастроли в младшие группы детского сада с показом сказок. Готовясь к показу, дети репетируют и изготавливают настольный театр для каждой группы. Волонтёры радуют зрителей не только показом сказок, но и подарками, изготовленными своими руками.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«Сказка для малышей»</a:t>
            </a:r>
            <a:endParaRPr lang="ru-RU" b="1" i="1" dirty="0"/>
          </a:p>
        </p:txBody>
      </p:sp>
      <p:pic>
        <p:nvPicPr>
          <p:cNvPr id="7172" name="Picture 4" descr="C:\Users\Нестер\Desktop\ФОТОГРАФИИ 22-23\Волонтёры 22-23\СКАЗКА МАЛЫШАМ\20230201_16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23" t="16130"/>
          <a:stretch>
            <a:fillRect/>
          </a:stretch>
        </p:blipFill>
        <p:spPr bwMode="auto">
          <a:xfrm>
            <a:off x="214282" y="1214422"/>
            <a:ext cx="2476017" cy="2466972"/>
          </a:xfrm>
          <a:prstGeom prst="rect">
            <a:avLst/>
          </a:prstGeom>
          <a:noFill/>
        </p:spPr>
      </p:pic>
      <p:pic>
        <p:nvPicPr>
          <p:cNvPr id="9" name="Picture 5" descr="C:\Users\Нестер\Desktop\ФОТОГРАФИИ 22-23\Волонтёры 22-23\СКАЗКА МАЛЫШАМ\IMG_20230324_172838_504.jpg"/>
          <p:cNvPicPr>
            <a:picLocks noChangeAspect="1" noChangeArrowheads="1"/>
          </p:cNvPicPr>
          <p:nvPr/>
        </p:nvPicPr>
        <p:blipFill>
          <a:blip r:embed="rId3"/>
          <a:srcRect l="2819" t="20969" r="1770"/>
          <a:stretch>
            <a:fillRect/>
          </a:stretch>
        </p:blipFill>
        <p:spPr bwMode="auto">
          <a:xfrm>
            <a:off x="5072066" y="3643314"/>
            <a:ext cx="3856038" cy="2395534"/>
          </a:xfrm>
          <a:prstGeom prst="rect">
            <a:avLst/>
          </a:prstGeom>
          <a:noFill/>
        </p:spPr>
      </p:pic>
      <p:pic>
        <p:nvPicPr>
          <p:cNvPr id="10" name="Picture 7" descr="C:\Users\Нестер\Desktop\ФОТОГРАФИИ 22-23\Волонтёры 22-23\СКАЗКА МАЛЫШАМ\IMG_20230324_172808_443.jpg"/>
          <p:cNvPicPr>
            <a:picLocks noChangeAspect="1" noChangeArrowheads="1"/>
          </p:cNvPicPr>
          <p:nvPr/>
        </p:nvPicPr>
        <p:blipFill>
          <a:blip r:embed="rId4"/>
          <a:srcRect l="22536" t="7993" r="7888"/>
          <a:stretch>
            <a:fillRect/>
          </a:stretch>
        </p:blipFill>
        <p:spPr bwMode="auto">
          <a:xfrm>
            <a:off x="2786050" y="1643050"/>
            <a:ext cx="2857520" cy="2125583"/>
          </a:xfrm>
          <a:prstGeom prst="rect">
            <a:avLst/>
          </a:prstGeom>
          <a:noFill/>
        </p:spPr>
      </p:pic>
      <p:pic>
        <p:nvPicPr>
          <p:cNvPr id="11" name="Picture 9" descr="C:\Users\Нестер\Desktop\ФОТОГРАФИИ 22-23\Волонтёры 22-23\СКАЗКА МАЛЫШАМ\IMG_20230324_172825_099.jpg"/>
          <p:cNvPicPr>
            <a:picLocks noChangeAspect="1" noChangeArrowheads="1"/>
          </p:cNvPicPr>
          <p:nvPr/>
        </p:nvPicPr>
        <p:blipFill>
          <a:blip r:embed="rId5"/>
          <a:srcRect l="5142" t="7993" r="9719" b="25280"/>
          <a:stretch>
            <a:fillRect/>
          </a:stretch>
        </p:blipFill>
        <p:spPr bwMode="auto">
          <a:xfrm>
            <a:off x="500034" y="4143380"/>
            <a:ext cx="4051057" cy="1785950"/>
          </a:xfrm>
          <a:prstGeom prst="rect">
            <a:avLst/>
          </a:prstGeom>
          <a:noFill/>
        </p:spPr>
      </p:pic>
      <p:pic>
        <p:nvPicPr>
          <p:cNvPr id="12" name="Picture 10" descr="C:\Users\Нестер\Desktop\ФОТОГРАФИИ 22-23\Волонтёры 22-23\СКАЗКА МАЛЫШАМ\IMG_20230324_172825_575.jpg"/>
          <p:cNvPicPr>
            <a:picLocks noChangeAspect="1" noChangeArrowheads="1"/>
          </p:cNvPicPr>
          <p:nvPr/>
        </p:nvPicPr>
        <p:blipFill>
          <a:blip r:embed="rId6"/>
          <a:srcRect l="6973" t="11248"/>
          <a:stretch>
            <a:fillRect/>
          </a:stretch>
        </p:blipFill>
        <p:spPr bwMode="auto">
          <a:xfrm>
            <a:off x="5753637" y="1285861"/>
            <a:ext cx="319482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/>
            <a:r>
              <a:rPr lang="ru-RU" b="1" i="1" dirty="0" smtClean="0"/>
              <a:t>Акция «Открытка Победы»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ru-RU" b="1" i="1" dirty="0" smtClean="0"/>
              <a:t>Готовясь к самому главному празднику -Дню Победы, дети изготавливают открытки в благодарность и в память о  всех, кто защищал нашу Родину в годы Великой </a:t>
            </a:r>
            <a:r>
              <a:rPr lang="ru-RU" b="1" i="1" dirty="0" smtClean="0"/>
              <a:t>Отечественной </a:t>
            </a:r>
            <a:r>
              <a:rPr lang="ru-RU" b="1" i="1" dirty="0" smtClean="0"/>
              <a:t>войны. </a:t>
            </a:r>
            <a:r>
              <a:rPr lang="ru-RU" b="1" i="1" dirty="0" smtClean="0"/>
              <a:t>Совместно </a:t>
            </a:r>
            <a:r>
              <a:rPr lang="ru-RU" b="1" i="1" dirty="0" smtClean="0"/>
              <a:t>с родителями, юные волонтёры размещают открытки на остановочных комплексах, в магазинах, на досках </a:t>
            </a:r>
            <a:r>
              <a:rPr lang="ru-RU" b="1" i="1" dirty="0" smtClean="0"/>
              <a:t>объявлений.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«Открытка Победы»</a:t>
            </a:r>
            <a:endParaRPr lang="ru-RU" b="1" i="1" dirty="0"/>
          </a:p>
        </p:txBody>
      </p:sp>
      <p:pic>
        <p:nvPicPr>
          <p:cNvPr id="8204" name="Picture 12" descr="C:\Users\Нестер\Desktop\2021-2022\ВИДЕО ВСЕЕЕЕ\Кейс о волонтерах\Фото\Акции к Дню Победы\IMG-20220506-WA003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544" b="7628"/>
          <a:stretch>
            <a:fillRect/>
          </a:stretch>
        </p:blipFill>
        <p:spPr bwMode="auto">
          <a:xfrm>
            <a:off x="3857620" y="2428868"/>
            <a:ext cx="2335306" cy="3929090"/>
          </a:xfrm>
          <a:prstGeom prst="rect">
            <a:avLst/>
          </a:prstGeom>
          <a:noFill/>
        </p:spPr>
      </p:pic>
      <p:pic>
        <p:nvPicPr>
          <p:cNvPr id="8205" name="Picture 13" descr="C:\Users\Нестер\Desktop\2021-2022\ВИДЕО ВСЕЕЕЕ\Кейс о волонтерах\Фото\Акции к Дню Победы\IMG-20220506-WA0054 (1).jpg"/>
          <p:cNvPicPr>
            <a:picLocks noChangeAspect="1" noChangeArrowheads="1"/>
          </p:cNvPicPr>
          <p:nvPr/>
        </p:nvPicPr>
        <p:blipFill>
          <a:blip r:embed="rId3" cstate="print"/>
          <a:srcRect t="16407"/>
          <a:stretch>
            <a:fillRect/>
          </a:stretch>
        </p:blipFill>
        <p:spPr bwMode="auto">
          <a:xfrm>
            <a:off x="571472" y="3643314"/>
            <a:ext cx="2691953" cy="3000396"/>
          </a:xfrm>
          <a:prstGeom prst="rect">
            <a:avLst/>
          </a:prstGeom>
          <a:noFill/>
        </p:spPr>
      </p:pic>
      <p:pic>
        <p:nvPicPr>
          <p:cNvPr id="2049" name="Рисунок 96" descr="C:\Users\Нестер\Desktop\КОНКУРС ПЕДЗНАНИЕ89\фото\Screenshot_20231120_235650_Gallery.jpg"/>
          <p:cNvPicPr>
            <a:picLocks noChangeAspect="1" noChangeArrowheads="1"/>
          </p:cNvPicPr>
          <p:nvPr/>
        </p:nvPicPr>
        <p:blipFill>
          <a:blip r:embed="rId4" cstate="print"/>
          <a:srcRect t="29778" b="31555"/>
          <a:stretch>
            <a:fillRect/>
          </a:stretch>
        </p:blipFill>
        <p:spPr bwMode="auto">
          <a:xfrm>
            <a:off x="928662" y="1142984"/>
            <a:ext cx="2627554" cy="225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95" descr="C:\Users\Нестер\Desktop\КОНКУРС ПЕДЗНАНИЕ89\фото\Screenshot_20231120_235734_Gallery.jpg"/>
          <p:cNvPicPr>
            <a:picLocks noChangeAspect="1" noChangeArrowheads="1"/>
          </p:cNvPicPr>
          <p:nvPr/>
        </p:nvPicPr>
        <p:blipFill>
          <a:blip r:embed="rId5"/>
          <a:srcRect t="13287" b="19347"/>
          <a:stretch>
            <a:fillRect/>
          </a:stretch>
        </p:blipFill>
        <p:spPr bwMode="auto">
          <a:xfrm>
            <a:off x="6286512" y="1285860"/>
            <a:ext cx="226695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/>
              <a:t>           Дошкольный </a:t>
            </a:r>
            <a:r>
              <a:rPr lang="ru-RU" sz="2100" dirty="0" smtClean="0"/>
              <a:t>возраст является периодом интенсивной социализации ребенка-дошкольника. Современные дети живут и развиваются в совершенно новых </a:t>
            </a:r>
            <a:r>
              <a:rPr lang="ru-RU" sz="2100" dirty="0" err="1" smtClean="0"/>
              <a:t>социокультурных</a:t>
            </a:r>
            <a:r>
              <a:rPr lang="ru-RU" sz="2100" dirty="0" smtClean="0"/>
              <a:t> условиях. Чрезвычайная занятость родителей, разрыв поколений, изолированность ребенка в семье и другие тенденции негативно отражаются на социализации современных детей. Эффективная социализация является одним из главных условий жизни ребенка в обществе в целом и личностной готовности ребёнка к школе, в частности.</a:t>
            </a:r>
          </a:p>
          <a:p>
            <a:pPr algn="just"/>
            <a:r>
              <a:rPr lang="ru-RU" sz="2100" i="1" dirty="0" smtClean="0"/>
              <a:t>    Таким </a:t>
            </a:r>
            <a:r>
              <a:rPr lang="ru-RU" sz="2100" i="1" dirty="0" smtClean="0"/>
              <a:t>образом</a:t>
            </a:r>
            <a:r>
              <a:rPr lang="ru-RU" sz="2100" dirty="0" smtClean="0"/>
              <a:t>,  </a:t>
            </a:r>
            <a:r>
              <a:rPr lang="ru-RU" sz="2100" b="1" dirty="0" smtClean="0"/>
              <a:t>главным приоритетным направлением</a:t>
            </a:r>
            <a:r>
              <a:rPr lang="ru-RU" sz="2100" dirty="0" smtClean="0"/>
              <a:t>  в моей педагогической деятельности  является использование современных технологий социализации Н.П.Гришаевой, в числе которых «Социальные акции» и «Дети-волонтеры». Данные технологии позволяют организовывать эффективное социально-коммуникативное, нравственное развитие и влияют на всестороннее развитие личности каждого ребенка</a:t>
            </a:r>
            <a:r>
              <a:rPr lang="ru-RU" sz="2100" dirty="0" smtClean="0"/>
              <a:t>.</a:t>
            </a:r>
            <a:endParaRPr lang="ru-RU" sz="2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b="1" i="1" dirty="0" smtClean="0"/>
              <a:t>Акция «Голубь мира»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Символом мира является голубь. В ожидании празднования Дня Победы дети </a:t>
            </a:r>
            <a:r>
              <a:rPr lang="ru-RU" b="1" i="1" dirty="0" smtClean="0"/>
              <a:t>изготавливают </a:t>
            </a:r>
            <a:r>
              <a:rPr lang="ru-RU" b="1" i="1" dirty="0" smtClean="0"/>
              <a:t>бумажных голубей и предпраздничные дни </a:t>
            </a:r>
            <a:r>
              <a:rPr lang="ru-RU" b="1" i="1" dirty="0" smtClean="0"/>
              <a:t>дарят </a:t>
            </a:r>
            <a:r>
              <a:rPr lang="ru-RU" b="1" i="1" dirty="0" smtClean="0"/>
              <a:t>их детям, сотрудникам детского сада и жителям района </a:t>
            </a:r>
            <a:r>
              <a:rPr lang="ru-RU" b="1" i="1" dirty="0" err="1" smtClean="0"/>
              <a:t>Коротчаево</a:t>
            </a:r>
            <a:r>
              <a:rPr lang="ru-RU" b="1" i="1" dirty="0" smtClean="0"/>
              <a:t> с пожеланиями МИРА и ДОБРА.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Акция «Голубь мира»</a:t>
            </a:r>
            <a:endParaRPr lang="ru-RU" b="1" i="1" dirty="0"/>
          </a:p>
        </p:txBody>
      </p:sp>
      <p:pic>
        <p:nvPicPr>
          <p:cNvPr id="10242" name="Picture 2" descr="C:\Users\Нестер\Downloads\20220506_100454.he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523" r="8770" b="5750"/>
          <a:stretch>
            <a:fillRect/>
          </a:stretch>
        </p:blipFill>
        <p:spPr bwMode="auto">
          <a:xfrm>
            <a:off x="1214414" y="1071546"/>
            <a:ext cx="3003361" cy="2928958"/>
          </a:xfrm>
          <a:prstGeom prst="rect">
            <a:avLst/>
          </a:prstGeom>
          <a:noFill/>
        </p:spPr>
      </p:pic>
      <p:pic>
        <p:nvPicPr>
          <p:cNvPr id="5" name="Picture 11" descr="C:\Users\Нестер\Desktop\2021-2022\ВИДЕО ВСЕЕЕЕ\Кейс о волонтерах\Фото\Акции к Дню Победы\IMG-20220506-WA0018 (2).jpg"/>
          <p:cNvPicPr>
            <a:picLocks noChangeAspect="1" noChangeArrowheads="1"/>
          </p:cNvPicPr>
          <p:nvPr/>
        </p:nvPicPr>
        <p:blipFill>
          <a:blip r:embed="rId3" cstate="print"/>
          <a:srcRect l="4430" t="21013" r="6600" b="-760"/>
          <a:stretch>
            <a:fillRect/>
          </a:stretch>
        </p:blipFill>
        <p:spPr bwMode="auto">
          <a:xfrm>
            <a:off x="500034" y="3786190"/>
            <a:ext cx="2286016" cy="2732068"/>
          </a:xfrm>
          <a:prstGeom prst="rect">
            <a:avLst/>
          </a:prstGeom>
          <a:noFill/>
        </p:spPr>
      </p:pic>
      <p:pic>
        <p:nvPicPr>
          <p:cNvPr id="1025" name="Рисунок 99" descr="C:\Users\Нестер\Desktop\КОНКУРС ПЕДЗНАНИЕ89\фото\IMG-20220506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00108"/>
            <a:ext cx="2214578" cy="29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00" descr="C:\Users\Нестер\Desktop\КОНКУРС ПЕДЗНАНИЕ89\фото\IMG-20220507-WA0013.jpg"/>
          <p:cNvPicPr>
            <a:picLocks noChangeAspect="1" noChangeArrowheads="1"/>
          </p:cNvPicPr>
          <p:nvPr/>
        </p:nvPicPr>
        <p:blipFill>
          <a:blip r:embed="rId5"/>
          <a:srcRect t="7018" b="24269"/>
          <a:stretch>
            <a:fillRect/>
          </a:stretch>
        </p:blipFill>
        <p:spPr bwMode="auto">
          <a:xfrm>
            <a:off x="4643438" y="3857628"/>
            <a:ext cx="2805706" cy="25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00108"/>
            <a:ext cx="8186766" cy="5500726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Целью </a:t>
            </a:r>
            <a:r>
              <a:rPr lang="ru-RU" b="1" dirty="0" smtClean="0"/>
              <a:t>данной работы</a:t>
            </a:r>
            <a:r>
              <a:rPr lang="ru-RU" dirty="0" smtClean="0"/>
              <a:t> является развитие умений распространения гуманных чувств на окружающих взрослых людей, своих сверстников. </a:t>
            </a:r>
          </a:p>
          <a:p>
            <a:r>
              <a:rPr lang="ru-RU" dirty="0" smtClean="0"/>
              <a:t>Посредством волонтерского движения  у детей начинают формироваться предпосылки  активной жизненной  позиции, умение ориентироваться в социуме, жить среди людей и по возможности им помогать. Клуб волонтёров создаёт условия для новой формы общения в детской среде, при которой ребенок становится инициативным и самостоятельным в выборе способов проявления своих интересов.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Клуб юных волонтёров </a:t>
            </a:r>
            <a:br>
              <a:rPr lang="ru-RU" b="1" dirty="0" smtClean="0"/>
            </a:br>
            <a:r>
              <a:rPr lang="ru-RU" b="1" dirty="0" smtClean="0"/>
              <a:t>«Добрые ладошки»</a:t>
            </a:r>
            <a:endParaRPr lang="ru-RU" b="1" dirty="0"/>
          </a:p>
        </p:txBody>
      </p:sp>
      <p:pic>
        <p:nvPicPr>
          <p:cNvPr id="3077" name="Picture 5" descr="C:\Users\Нестер\Desktop\ФОТОГРАФИИ 22-23\Волонтёры 22-23\ДЕНЬ РЕБЕНКА\20221117_104730.heic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63" t="12875" r="12161" b="7378"/>
          <a:stretch>
            <a:fillRect/>
          </a:stretch>
        </p:blipFill>
        <p:spPr bwMode="auto">
          <a:xfrm>
            <a:off x="1857356" y="2000240"/>
            <a:ext cx="5429288" cy="466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Экологические акции.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i="1" dirty="0" smtClean="0"/>
              <a:t>Акция «ЭКО-НУР</a:t>
            </a:r>
            <a:r>
              <a:rPr lang="ru-RU" sz="5400" b="1" i="1" dirty="0" smtClean="0"/>
              <a:t>»</a:t>
            </a:r>
            <a:br>
              <a:rPr lang="ru-RU" sz="5400" b="1" i="1" dirty="0" smtClean="0"/>
            </a:br>
            <a:r>
              <a:rPr lang="ru-RU" b="1" i="1" dirty="0" smtClean="0"/>
              <a:t>Акция «Добрые крышечки»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/>
          <a:lstStyle/>
          <a:p>
            <a:r>
              <a:rPr lang="ru-RU" sz="2800" b="1" i="1" dirty="0" smtClean="0"/>
              <a:t>Юные волонтёры оказывают помощь по сбору и сортировке макулатуры,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пластика, пластиковых крышек и батареек.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400" b="1" dirty="0" smtClean="0"/>
              <a:t>Экологические акции.</a:t>
            </a:r>
            <a:br>
              <a:rPr lang="ru-RU" sz="4400" b="1" dirty="0" smtClean="0"/>
            </a:br>
            <a:r>
              <a:rPr lang="ru-RU" sz="4400" b="1" i="1" dirty="0" smtClean="0"/>
              <a:t>Акция «ЭКО-НУР»</a:t>
            </a:r>
            <a:br>
              <a:rPr lang="ru-RU" sz="4400" b="1" i="1" dirty="0" smtClean="0"/>
            </a:br>
            <a:endParaRPr lang="ru-RU" sz="4400" b="1" i="1" dirty="0"/>
          </a:p>
        </p:txBody>
      </p:sp>
      <p:pic>
        <p:nvPicPr>
          <p:cNvPr id="4102" name="Picture 6" descr="C:\Users\Нестер\Desktop\2021-2022\ФОТОГРАФИИ\фото\ЭКО-ПЯТНИЦА волонтёры\IMG-20211028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33551"/>
            <a:ext cx="2214578" cy="2952770"/>
          </a:xfrm>
          <a:prstGeom prst="rect">
            <a:avLst/>
          </a:prstGeom>
          <a:noFill/>
        </p:spPr>
      </p:pic>
      <p:pic>
        <p:nvPicPr>
          <p:cNvPr id="13" name="Picture 2" descr="C:\Users\Нестер\Desktop\2021-2022\ФОТОГРАФИИ\фото\ЭКО-ПЯТНИЦА волонтёры\IMG-20211028-WA0024.jpg"/>
          <p:cNvPicPr>
            <a:picLocks noChangeAspect="1" noChangeArrowheads="1"/>
          </p:cNvPicPr>
          <p:nvPr/>
        </p:nvPicPr>
        <p:blipFill>
          <a:blip r:embed="rId3"/>
          <a:srcRect l="10940" r="19484" b="20398"/>
          <a:stretch>
            <a:fillRect/>
          </a:stretch>
        </p:blipFill>
        <p:spPr bwMode="auto">
          <a:xfrm>
            <a:off x="3071802" y="3857628"/>
            <a:ext cx="2997095" cy="2571768"/>
          </a:xfrm>
          <a:prstGeom prst="rect">
            <a:avLst/>
          </a:prstGeom>
          <a:noFill/>
        </p:spPr>
      </p:pic>
      <p:pic>
        <p:nvPicPr>
          <p:cNvPr id="14" name="Picture 3" descr="C:\Users\Нестер\Desktop\2021-2022\ФОТОГРАФИИ\фото\ЭКО-ПЯТНИЦА волонтёры\IMG-20211028-WA0033.jpg"/>
          <p:cNvPicPr>
            <a:picLocks noChangeAspect="1" noChangeArrowheads="1"/>
          </p:cNvPicPr>
          <p:nvPr/>
        </p:nvPicPr>
        <p:blipFill>
          <a:blip r:embed="rId4"/>
          <a:srcRect l="8499" t="14503" r="14602"/>
          <a:stretch>
            <a:fillRect/>
          </a:stretch>
        </p:blipFill>
        <p:spPr bwMode="auto">
          <a:xfrm>
            <a:off x="5643570" y="1774282"/>
            <a:ext cx="2801125" cy="233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/>
              <a:t>Акция «Добрые крышечки»</a:t>
            </a:r>
            <a:endParaRPr lang="ru-RU" b="1" i="1" dirty="0"/>
          </a:p>
        </p:txBody>
      </p:sp>
      <p:pic>
        <p:nvPicPr>
          <p:cNvPr id="2052" name="Picture 4" descr="C:\Users\Нестер\Desktop\ФОТОГРАФИИ 22-23\Волонтёры 22-23\Добрые крышечки\IMG-20230318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26" t="17758" r="17043"/>
          <a:stretch>
            <a:fillRect/>
          </a:stretch>
        </p:blipFill>
        <p:spPr bwMode="auto">
          <a:xfrm>
            <a:off x="142844" y="1500175"/>
            <a:ext cx="2857520" cy="2887984"/>
          </a:xfrm>
          <a:prstGeom prst="rect">
            <a:avLst/>
          </a:prstGeom>
          <a:noFill/>
        </p:spPr>
      </p:pic>
      <p:pic>
        <p:nvPicPr>
          <p:cNvPr id="9" name="Picture 2" descr="C:\Users\Нестер\Desktop\ФОТОГРАФИИ 22-23\Волонтёры 22-23\Добрые крышечки\IMG-20230318-WA0008.jpg"/>
          <p:cNvPicPr>
            <a:picLocks noChangeAspect="1" noChangeArrowheads="1"/>
          </p:cNvPicPr>
          <p:nvPr/>
        </p:nvPicPr>
        <p:blipFill>
          <a:blip r:embed="rId3"/>
          <a:srcRect r="26809" b="17143"/>
          <a:stretch>
            <a:fillRect/>
          </a:stretch>
        </p:blipFill>
        <p:spPr bwMode="auto">
          <a:xfrm>
            <a:off x="1500166" y="3929066"/>
            <a:ext cx="3113155" cy="2643206"/>
          </a:xfrm>
          <a:prstGeom prst="rect">
            <a:avLst/>
          </a:prstGeom>
          <a:noFill/>
        </p:spPr>
      </p:pic>
      <p:pic>
        <p:nvPicPr>
          <p:cNvPr id="10" name="Picture 2" descr="C:\Users\Нестер\Desktop\ФОТОГРАФИИ 22-23\Волонтёры 22-23\Добрые крышечки\IMG-20230318-WA0030.jpg"/>
          <p:cNvPicPr>
            <a:picLocks noChangeAspect="1" noChangeArrowheads="1"/>
          </p:cNvPicPr>
          <p:nvPr/>
        </p:nvPicPr>
        <p:blipFill>
          <a:blip r:embed="rId4"/>
          <a:srcRect l="10940" r="8499" b="7378"/>
          <a:stretch>
            <a:fillRect/>
          </a:stretch>
        </p:blipFill>
        <p:spPr bwMode="auto">
          <a:xfrm>
            <a:off x="4714876" y="1857364"/>
            <a:ext cx="381096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Социальные </a:t>
            </a:r>
            <a:r>
              <a:rPr lang="ru-RU" sz="4000" b="1" dirty="0" smtClean="0"/>
              <a:t>акции.</a:t>
            </a:r>
            <a:br>
              <a:rPr lang="ru-RU" sz="4000" b="1" dirty="0" smtClean="0"/>
            </a:br>
            <a:r>
              <a:rPr lang="ru-RU" sz="4000" b="1" dirty="0" smtClean="0"/>
              <a:t> «</a:t>
            </a:r>
            <a:r>
              <a:rPr lang="ru-RU" sz="4000" b="1" i="1" dirty="0" smtClean="0"/>
              <a:t>День народного единства»</a:t>
            </a:r>
            <a:br>
              <a:rPr lang="ru-RU" sz="4000" b="1" i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b="1" i="1" dirty="0" smtClean="0"/>
              <a:t>Юные </a:t>
            </a:r>
            <a:r>
              <a:rPr lang="ru-RU" b="1" i="1" dirty="0" smtClean="0"/>
              <a:t>волонтёры принимаю участие в создании </a:t>
            </a:r>
            <a:r>
              <a:rPr lang="ru-RU" b="1" i="1" dirty="0" err="1" smtClean="0"/>
              <a:t>видео-роликов</a:t>
            </a:r>
            <a:r>
              <a:rPr lang="ru-RU" b="1" i="1" dirty="0" smtClean="0"/>
              <a:t> для жителей района </a:t>
            </a:r>
            <a:r>
              <a:rPr lang="ru-RU" b="1" i="1" dirty="0" err="1" smtClean="0"/>
              <a:t>Коротчаево</a:t>
            </a:r>
            <a:r>
              <a:rPr lang="ru-RU" b="1" i="1" dirty="0" smtClean="0"/>
              <a:t> с поздравлениями и познавательной информацией, посвященной Дню народного единства.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b="1" dirty="0" smtClean="0"/>
              <a:t>Социальные акции.</a:t>
            </a:r>
            <a:br>
              <a:rPr lang="ru-RU" sz="3100" b="1" dirty="0" smtClean="0"/>
            </a:br>
            <a:r>
              <a:rPr lang="ru-RU" sz="3100" b="1" dirty="0" smtClean="0"/>
              <a:t> «</a:t>
            </a:r>
            <a:r>
              <a:rPr lang="ru-RU" sz="3100" b="1" i="1" dirty="0" smtClean="0"/>
              <a:t>День народного единства»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endParaRPr lang="ru-RU" sz="3100" b="1" i="1" dirty="0"/>
          </a:p>
        </p:txBody>
      </p:sp>
      <p:pic>
        <p:nvPicPr>
          <p:cNvPr id="1026" name="Picture 2" descr="C:\Users\Нестер\Desktop\ФОТОГРАФИИ 22-23\Волонтёры 22-23\ДЕНЬ НАРОДНОГО ЕДИНСТВА\Screenshot_20230402_202515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65" r="8948" b="78987"/>
          <a:stretch>
            <a:fillRect/>
          </a:stretch>
        </p:blipFill>
        <p:spPr bwMode="auto">
          <a:xfrm>
            <a:off x="285720" y="1285861"/>
            <a:ext cx="3857652" cy="2297964"/>
          </a:xfrm>
          <a:prstGeom prst="rect">
            <a:avLst/>
          </a:prstGeom>
          <a:noFill/>
        </p:spPr>
      </p:pic>
      <p:pic>
        <p:nvPicPr>
          <p:cNvPr id="6" name="Picture 2" descr="C:\Users\Нестер\Desktop\ФОТОГРАФИИ 22-23\Волонтёры 22-23\ДЕНЬ НАРОДНОГО ЕДИНСТВА\Screenshot_20230402_202534_Gallery.jpg"/>
          <p:cNvPicPr>
            <a:picLocks noChangeAspect="1" noChangeArrowheads="1"/>
          </p:cNvPicPr>
          <p:nvPr/>
        </p:nvPicPr>
        <p:blipFill>
          <a:blip r:embed="rId3"/>
          <a:srcRect l="15350" r="10217" b="78987"/>
          <a:stretch>
            <a:fillRect/>
          </a:stretch>
        </p:blipFill>
        <p:spPr bwMode="auto">
          <a:xfrm>
            <a:off x="4857752" y="1285859"/>
            <a:ext cx="3673012" cy="2304209"/>
          </a:xfrm>
          <a:prstGeom prst="rect">
            <a:avLst/>
          </a:prstGeom>
          <a:noFill/>
        </p:spPr>
      </p:pic>
      <p:pic>
        <p:nvPicPr>
          <p:cNvPr id="7" name="Picture 3" descr="C:\Users\Нестер\Desktop\ФОТОГРАФИИ 22-23\Волонтёры 22-23\ДЕНЬ НАРОДНОГО ЕДИНСТВА\Screenshot_20230402_202609_Gallery (2).jpg"/>
          <p:cNvPicPr>
            <a:picLocks noChangeAspect="1" noChangeArrowheads="1"/>
          </p:cNvPicPr>
          <p:nvPr/>
        </p:nvPicPr>
        <p:blipFill>
          <a:blip r:embed="rId4"/>
          <a:srcRect t="4738" r="1415"/>
          <a:stretch>
            <a:fillRect/>
          </a:stretch>
        </p:blipFill>
        <p:spPr bwMode="auto">
          <a:xfrm>
            <a:off x="2285984" y="3571876"/>
            <a:ext cx="4143404" cy="2390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519</Words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Технологии социализации дошкольников (Н.П.Гришаева)</vt:lpstr>
      <vt:lpstr>Актуальность</vt:lpstr>
      <vt:lpstr>Цели и задачи</vt:lpstr>
      <vt:lpstr>Клуб юных волонтёров  «Добрые ладошки»</vt:lpstr>
      <vt:lpstr>Экологические акции. Акция «ЭКО-НУР» Акция «Добрые крышечки»</vt:lpstr>
      <vt:lpstr>        Экологические акции. Акция «ЭКО-НУР» </vt:lpstr>
      <vt:lpstr>Акция «Добрые крышечки»</vt:lpstr>
      <vt:lpstr>      Социальные акции.  «День народного единства» </vt:lpstr>
      <vt:lpstr>  Социальные акции.  «День народного единства»  </vt:lpstr>
      <vt:lpstr>Акция, посвященная  Международному дню ребенка.</vt:lpstr>
      <vt:lpstr>Акция, посвященная  Международному дню ребенка.</vt:lpstr>
      <vt:lpstr>Акция «Спасибо за труд. Открытка добра.»</vt:lpstr>
      <vt:lpstr>Акция «Спасибо за труд. Открытка добра»</vt:lpstr>
      <vt:lpstr>Акция «Новогодняя открытка»</vt:lpstr>
      <vt:lpstr>Акция «Новогодняя открытка»</vt:lpstr>
      <vt:lpstr>Акция «Сказка для малышей»</vt:lpstr>
      <vt:lpstr>Акция «Сказка для малышей»</vt:lpstr>
      <vt:lpstr>Акция «Открытка Победы»</vt:lpstr>
      <vt:lpstr>Акция «Открытка Победы»</vt:lpstr>
      <vt:lpstr>Акция «Голубь мира»</vt:lpstr>
      <vt:lpstr>Акция «Голубь мира»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Нестер</dc:creator>
  <cp:lastModifiedBy>Нестер</cp:lastModifiedBy>
  <cp:revision>34</cp:revision>
  <dcterms:created xsi:type="dcterms:W3CDTF">2023-09-24T10:24:45Z</dcterms:created>
  <dcterms:modified xsi:type="dcterms:W3CDTF">2023-12-03T13:47:31Z</dcterms:modified>
</cp:coreProperties>
</file>