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7" r:id="rId3"/>
    <p:sldId id="278" r:id="rId4"/>
    <p:sldId id="272" r:id="rId5"/>
    <p:sldId id="275" r:id="rId6"/>
    <p:sldId id="258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B3D7-822D-419B-A458-1F264AFAD0E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EB5DD-EB5E-485F-88F0-45048D05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A524F-2BC5-4ED8-803E-E44AFF9BA6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2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3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5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5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7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9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6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01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27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4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7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3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0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5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3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8E4FDE-7036-4C29-80CE-20BDFE813142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537D78-26A3-4B2D-B630-9638D239F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1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D072B9-BB8B-4235-BE93-A92C7A708B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87688" y="2492897"/>
            <a:ext cx="5616624" cy="489000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</a:rPr>
              <a:t>Педагогическое сопровождение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 ранней профориентации 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детей дошкольного возраста</a:t>
            </a:r>
            <a:br>
              <a:rPr lang="ru-RU" sz="4000" b="1" dirty="0">
                <a:latin typeface="Times New Roman" pitchFamily="18" charset="0"/>
              </a:rPr>
            </a:br>
            <a:br>
              <a:rPr lang="ru-RU" sz="4000" dirty="0"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  </a:t>
            </a:r>
            <a:br>
              <a:rPr lang="ru-RU" sz="4000" dirty="0"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                                     </a:t>
            </a:r>
            <a:br>
              <a:rPr lang="ru-RU" sz="4000" dirty="0">
                <a:latin typeface="Times New Roman" pitchFamily="18" charset="0"/>
              </a:rPr>
            </a:br>
            <a:br>
              <a:rPr lang="ru-RU" sz="4000" dirty="0">
                <a:latin typeface="Times New Roman" pitchFamily="18" charset="0"/>
              </a:rPr>
            </a:br>
            <a:br>
              <a:rPr lang="ru-RU" sz="4000" dirty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EE9B0-7A2A-4A0F-A92E-38C08C178F8C}"/>
              </a:ext>
            </a:extLst>
          </p:cNvPr>
          <p:cNvSpPr txBox="1"/>
          <p:nvPr/>
        </p:nvSpPr>
        <p:spPr>
          <a:xfrm>
            <a:off x="1524000" y="1886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Муниципальное автономное дошкольное образовательное учреждение города Когалым «Сказка»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DDD6B-6DC6-4A83-B1C2-DE2EA3E513B3}"/>
              </a:ext>
            </a:extLst>
          </p:cNvPr>
          <p:cNvSpPr txBox="1"/>
          <p:nvPr/>
        </p:nvSpPr>
        <p:spPr>
          <a:xfrm flipH="1">
            <a:off x="6784787" y="5868473"/>
            <a:ext cx="388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Самодин</a:t>
            </a:r>
            <a:r>
              <a:rPr lang="ru-RU" dirty="0"/>
              <a:t> Анастасия Николаевна</a:t>
            </a:r>
          </a:p>
          <a:p>
            <a:r>
              <a:rPr lang="ru-RU" dirty="0"/>
              <a:t>Новикова Елена Анатольевна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3EAA37-29BF-4899-BC76-20DEBCBBDB56}"/>
              </a:ext>
            </a:extLst>
          </p:cNvPr>
          <p:cNvSpPr/>
          <p:nvPr/>
        </p:nvSpPr>
        <p:spPr>
          <a:xfrm>
            <a:off x="2135188" y="981075"/>
            <a:ext cx="76327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Профориентация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система мероприятий, направленных на выявление личностных особенностей, интересов и способностей у каждого человека для оказания ему помощи в разумном выборе профессии, наиболее соответствующих его индивидуальным возможностям. </a:t>
            </a:r>
          </a:p>
          <a:p>
            <a:pPr indent="354013"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рамках преемственности по профориентации детский сад является первоначальным звеном в единой непрерывной системе образования. Дошкольное учреждение – первая ступень в формировании базовых знаний о профессиях. Именно в детском саду дети знакомятся с многообразием и широким выбором профессий.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0411F1EE-1DF9-4EBA-95AE-4FD8B74B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333375"/>
            <a:ext cx="6872288" cy="50323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профориентация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F509DAF9-129B-47CB-AE24-7ED5D923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052514"/>
            <a:ext cx="7920880" cy="48974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начало подготовки ребенка к выбору будущей профессии заключается не в навязывании ребенку того, кем он должен стать, по мнению родителей (потому что, например, многие в роду работают в этой сфере), а в том, чтобы познакомить ребенка с различными видами труда, чтобы облегчить ему самостоятельный выбор в дальнейшем. 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развить у него веру в свои силы путем поддержки его начинаний будь то в творчестве, спорте, технике и т.д. Чем больше разных умений и навыков приобретёт ребенок в детстве, тем лучше он будет знать и оценивать свои возможности в более старшем возрасте.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5EEC34EA-245E-4416-9D75-0464B84B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0"/>
            <a:ext cx="7918450" cy="7556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3200" dirty="0"/>
            </a:br>
            <a:br>
              <a:rPr lang="ru-RU" altLang="ru-RU" sz="3200" dirty="0"/>
            </a:br>
            <a:br>
              <a:rPr lang="ru-RU" altLang="ru-RU" sz="3200" dirty="0"/>
            </a:br>
            <a:br>
              <a:rPr lang="ru-RU" altLang="ru-RU" sz="3200" dirty="0"/>
            </a:br>
            <a:br>
              <a:rPr lang="ru-RU" altLang="ru-RU" sz="3200" dirty="0"/>
            </a:br>
            <a:r>
              <a:rPr lang="ru-RU" altLang="ru-RU" sz="3200" b="1" dirty="0"/>
              <a:t>Задачи по ранней профориентации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30A33C05-2E2E-4521-BDBE-E2D7EF99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708920"/>
            <a:ext cx="7696200" cy="345693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</a:rPr>
              <a:t>-обогащать представления детей о профессиях;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</a:rPr>
              <a:t>-воспитывать чувство уважения к труду взрослых, желание оказывать помощь;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</a:rPr>
              <a:t>-обогащать словарный запас посредством ознакомления детей с предметами, необходимыми в работе людей различных профессий;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</a:rPr>
              <a:t>-создавать условия для закрепления представлений о трудовых действиях, совершаемых взрослыми, о результатах труда, об оборудовании.</a:t>
            </a:r>
            <a:endParaRPr lang="ru-RU" alt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3D1E1571-AC59-4935-9F99-6207AD526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692151"/>
            <a:ext cx="8003232" cy="5434013"/>
          </a:xfrm>
        </p:spPr>
        <p:txBody>
          <a:bodyPr/>
          <a:lstStyle/>
          <a:p>
            <a:pPr marL="0" indent="352425"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Педагогическое сопровождение</a:t>
            </a:r>
            <a:r>
              <a:rPr lang="ru-RU" altLang="ru-RU" sz="2200" dirty="0">
                <a:latin typeface="Times New Roman" panose="02020603050405020304" pitchFamily="18" charset="0"/>
              </a:rPr>
              <a:t> -определяется нами как деятельность по оказанию поддержки и помощи ребенку, основанная на взаимодействии сопровождающего и сопровождаемого, предполагающая изменение ценностно-смысловых ориентаций и установок</a:t>
            </a:r>
          </a:p>
          <a:p>
            <a:pPr marL="0" indent="352425">
              <a:buNone/>
            </a:pPr>
            <a:endParaRPr lang="ru-RU" altLang="ru-RU" sz="2200" dirty="0">
              <a:latin typeface="Times New Roman" panose="02020603050405020304" pitchFamily="18" charset="0"/>
            </a:endParaRPr>
          </a:p>
          <a:p>
            <a:pPr marL="0" indent="352425"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Педагогическое сопровождение</a:t>
            </a:r>
            <a:r>
              <a:rPr lang="ru-RU" altLang="ru-RU" sz="2200" dirty="0">
                <a:latin typeface="Times New Roman" panose="02020603050405020304" pitchFamily="18" charset="0"/>
              </a:rPr>
              <a:t> - это комплекс взаимосвязанных и взаимообусловленных мер, представленных разными педагогическими методами и приемами, которые осуществляются в целях обеспечения оптимальных социально-психологических условий для сохранения психологического здоровья и полноценного развития личности ребенка и для его формирования как субъекта жизнедеятельности.</a:t>
            </a:r>
          </a:p>
          <a:p>
            <a:pPr marL="0" indent="352425">
              <a:buNone/>
            </a:pPr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C343C9E-E4D3-4CF9-9E86-4C95E69E3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476251"/>
            <a:ext cx="8003232" cy="5649913"/>
          </a:xfrm>
        </p:spPr>
        <p:txBody>
          <a:bodyPr>
            <a:normAutofit/>
          </a:bodyPr>
          <a:lstStyle/>
          <a:p>
            <a:pPr marL="0" indent="534988">
              <a:buNone/>
            </a:pPr>
            <a:endParaRPr lang="ru-RU" altLang="ru-RU" sz="800" dirty="0">
              <a:latin typeface="Times New Roman" panose="02020603050405020304" pitchFamily="18" charset="0"/>
            </a:endParaRPr>
          </a:p>
          <a:p>
            <a:pPr marL="0" indent="534988"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Педагогическое сопровождение профессиональной ориентации дошкольников  проходит по следующим основным направлениям ранней профессиональной ориентации: </a:t>
            </a:r>
          </a:p>
          <a:p>
            <a:pPr marL="0" indent="534988" algn="ctr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534988" algn="ctr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534988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D7D706-401B-4033-9D30-FB6A018621C3}"/>
              </a:ext>
            </a:extLst>
          </p:cNvPr>
          <p:cNvSpPr/>
          <p:nvPr/>
        </p:nvSpPr>
        <p:spPr>
          <a:xfrm>
            <a:off x="2533798" y="3068960"/>
            <a:ext cx="3456384" cy="216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34988"/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профессиональное воспитание (формирование у детей интереса к труду, трудолюбия);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BACEB1-5FE0-45AB-88BA-D07C14645763}"/>
              </a:ext>
            </a:extLst>
          </p:cNvPr>
          <p:cNvSpPr/>
          <p:nvPr/>
        </p:nvSpPr>
        <p:spPr>
          <a:xfrm>
            <a:off x="6316411" y="3068960"/>
            <a:ext cx="3456384" cy="216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34988" algn="ctr"/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профессиональное информирование (обеспечение детей информацией о мире профессий).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15B5E81-C130-4452-BC21-3D1DE37A5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333375"/>
            <a:ext cx="8229600" cy="5792788"/>
          </a:xfrm>
        </p:spPr>
        <p:txBody>
          <a:bodyPr>
            <a:normAutofit/>
          </a:bodyPr>
          <a:lstStyle/>
          <a:p>
            <a:pPr marL="0" indent="352425">
              <a:buNone/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marL="0" indent="352425">
              <a:buNone/>
            </a:pPr>
            <a:r>
              <a:rPr lang="ru-RU" altLang="ru-RU" sz="2800" dirty="0">
                <a:latin typeface="Times New Roman" panose="02020603050405020304" pitchFamily="18" charset="0"/>
              </a:rPr>
              <a:t>Самостоятельная деятельность детей в процессе ознакомления с профессиями взрослых имеет следующие формы организации: 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9B0060E-4976-4858-AFE1-486851AFE46E}"/>
              </a:ext>
            </a:extLst>
          </p:cNvPr>
          <p:cNvSpPr/>
          <p:nvPr/>
        </p:nvSpPr>
        <p:spPr>
          <a:xfrm>
            <a:off x="2351584" y="2623897"/>
            <a:ext cx="756084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altLang="ru-RU">
                <a:solidFill>
                  <a:schemeClr val="tx2"/>
                </a:solidFill>
                <a:latin typeface="Times New Roman" panose="02020603050405020304" pitchFamily="18" charset="0"/>
              </a:rPr>
              <a:t>игры (сюжетно-ролевые, дидактические, театрализованные);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01C08A5-D547-490E-A9FC-FF5442E216AE}"/>
              </a:ext>
            </a:extLst>
          </p:cNvPr>
          <p:cNvSpPr/>
          <p:nvPr/>
        </p:nvSpPr>
        <p:spPr>
          <a:xfrm>
            <a:off x="2351584" y="3345864"/>
            <a:ext cx="7560840" cy="1287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2425"/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продуктивные виды детской деятельности (оформление альбомов, изготовление атрибутов к играм, рисование, аппликация, конструирование, выполнение коллажей и плакатов); </a:t>
            </a:r>
          </a:p>
          <a:p>
            <a:pPr indent="352425"/>
            <a:r>
              <a:rPr lang="ru-RU" altLang="ru-RU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F34AF73-F7C5-4886-B418-BDB50565746A}"/>
              </a:ext>
            </a:extLst>
          </p:cNvPr>
          <p:cNvSpPr/>
          <p:nvPr/>
        </p:nvSpPr>
        <p:spPr>
          <a:xfrm>
            <a:off x="2315580" y="4779527"/>
            <a:ext cx="756084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выполнение трудовых действий (по просьбе или поручению взрослого);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ADC09A-8954-425A-A006-604F7BD57CC2}"/>
              </a:ext>
            </a:extLst>
          </p:cNvPr>
          <p:cNvSpPr/>
          <p:nvPr/>
        </p:nvSpPr>
        <p:spPr>
          <a:xfrm>
            <a:off x="2351584" y="5623051"/>
            <a:ext cx="756084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2425"/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экспериментирование.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61EBB093-A65D-4B16-8D6B-5E1B69527A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576" y="404813"/>
            <a:ext cx="7931224" cy="5721350"/>
          </a:xfrm>
        </p:spPr>
        <p:txBody>
          <a:bodyPr>
            <a:normAutofit lnSpcReduction="10000"/>
          </a:bodyPr>
          <a:lstStyle/>
          <a:p>
            <a:pPr marL="0" indent="352425">
              <a:lnSpc>
                <a:spcPct val="80000"/>
              </a:lnSpc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  <a:p>
            <a:pPr marL="0" indent="352425">
              <a:lnSpc>
                <a:spcPct val="80000"/>
              </a:lnSpc>
              <a:buNone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marL="0" indent="352425">
              <a:lnSpc>
                <a:spcPct val="80000"/>
              </a:lnSpc>
              <a:buNone/>
            </a:pPr>
            <a:r>
              <a:rPr lang="ru-RU" altLang="ru-RU" sz="2800" b="1" dirty="0">
                <a:latin typeface="Times New Roman" panose="02020603050405020304" pitchFamily="18" charset="0"/>
              </a:rPr>
              <a:t>В ходе профориентационных сюжетно-ролевых игр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</a:rPr>
              <a:t>педагогу следует стимулировать детей: </a:t>
            </a:r>
          </a:p>
          <a:p>
            <a:pPr marL="0" indent="352425">
              <a:lnSpc>
                <a:spcPct val="80000"/>
              </a:lnSpc>
              <a:buNone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anose="02020603050405020304" pitchFamily="18" charset="0"/>
              </a:rPr>
              <a:t>строить сюжет из 4-6 смысловых эпизодов;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anose="02020603050405020304" pitchFamily="18" charset="0"/>
              </a:rPr>
              <a:t>исполнять в одной и той же игре разные роли в соответствии со смыслом разворачиваемого сюжета;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anose="02020603050405020304" pitchFamily="18" charset="0"/>
              </a:rPr>
              <a:t>самостоятельно распределять роли с учетом возможностей, интересов и желаний друг друга;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anose="02020603050405020304" pitchFamily="18" charset="0"/>
              </a:rPr>
              <a:t>вводить в игру новые атрибуты: технику, инструменты;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anose="02020603050405020304" pitchFamily="18" charset="0"/>
              </a:rPr>
              <a:t>вводить в игру новые роли-специальности (пилот, стюардесса; капитан, штурман, матрос);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latin typeface="Times New Roman" panose="02020603050405020304" pitchFamily="18" charset="0"/>
              </a:rPr>
              <a:t>расширять набор сюжетов для игр («Пекарня», «Банк», «Туристическое агентство», «Зоопарк», «Театр», «Аптека»).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49DFA4B-1756-401A-BD76-8F292FB0D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549275"/>
            <a:ext cx="8003232" cy="5576888"/>
          </a:xfrm>
        </p:spPr>
        <p:txBody>
          <a:bodyPr>
            <a:normAutofit/>
          </a:bodyPr>
          <a:lstStyle/>
          <a:p>
            <a:pPr marL="0" indent="352425">
              <a:lnSpc>
                <a:spcPct val="80000"/>
              </a:lnSpc>
              <a:buNone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marL="0" indent="352425">
              <a:lnSpc>
                <a:spcPct val="80000"/>
              </a:lnSpc>
              <a:buNone/>
            </a:pPr>
            <a:r>
              <a:rPr lang="ru-RU" altLang="ru-RU" sz="2600" b="1" dirty="0">
                <a:latin typeface="Times New Roman" panose="02020603050405020304" pitchFamily="18" charset="0"/>
              </a:rPr>
              <a:t>Педагогическое сопровождение ранней профориентации позволяет к моменту завершения дошкольного образования достичь следующих </a:t>
            </a:r>
            <a:r>
              <a:rPr lang="ru-RU" altLang="ru-RU" sz="2600" b="1" i="1" dirty="0">
                <a:latin typeface="Times New Roman" panose="02020603050405020304" pitchFamily="18" charset="0"/>
              </a:rPr>
              <a:t>результатов (компетенций)</a:t>
            </a:r>
            <a:r>
              <a:rPr lang="ru-RU" altLang="ru-RU" sz="2600" b="1" dirty="0">
                <a:latin typeface="Times New Roman" panose="02020603050405020304" pitchFamily="18" charset="0"/>
              </a:rPr>
              <a:t>:</a:t>
            </a:r>
            <a:r>
              <a:rPr lang="ru-RU" altLang="ru-RU" sz="2600" dirty="0">
                <a:latin typeface="Times New Roman" panose="02020603050405020304" pitchFamily="18" charset="0"/>
              </a:rPr>
              <a:t> </a:t>
            </a:r>
          </a:p>
          <a:p>
            <a:pPr marL="0" indent="352425">
              <a:lnSpc>
                <a:spcPct val="80000"/>
              </a:lnSpc>
              <a:buNone/>
            </a:pPr>
            <a:endParaRPr lang="ru-RU" altLang="ru-RU" sz="26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57A4E83-4BF5-43D0-82AD-2272E967CE83}"/>
              </a:ext>
            </a:extLst>
          </p:cNvPr>
          <p:cNvSpPr/>
          <p:nvPr/>
        </p:nvSpPr>
        <p:spPr>
          <a:xfrm>
            <a:off x="2423592" y="2564904"/>
            <a:ext cx="7416824" cy="33843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ребенок знает о назначении техники и материалов в трудовой деятельности взрослых;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называет профессии разных сфер экономики;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различает профессии по существенным признакам;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называет профессионально важные качества представителей разных профессий;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выделяет структуру трудовых процессов (цель, материалы, инструменты, трудовые действия, результат);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объясняет взаимосвязь различных видов труда и профессий;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объясняет роль труда в благополучии человека;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D894531-6936-4A3B-8499-3392FF2ADA7D}"/>
              </a:ext>
            </a:extLst>
          </p:cNvPr>
          <p:cNvSpPr/>
          <p:nvPr/>
        </p:nvSpPr>
        <p:spPr>
          <a:xfrm>
            <a:off x="2567608" y="2741787"/>
            <a:ext cx="7416824" cy="33843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имеет представление о семейном бюджете и назначении денег;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моделирует в игре отношения между людьми разных профессий;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участвует в посильной трудовой деятельности взрослых;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эмоционально-положительно относится к трудовой деятельности, труду в целом;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демонстрирует осознанный способ безопасного поведения в быту.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674</Words>
  <Application>Microsoft Office PowerPoint</Application>
  <PresentationFormat>Широкоэкранный</PresentationFormat>
  <Paragraphs>61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Педагогическое сопровождение  ранней профориентации  детей дошкольного возраста                                             </vt:lpstr>
      <vt:lpstr>Презентация PowerPoint</vt:lpstr>
      <vt:lpstr>       Ранняя профориентация</vt:lpstr>
      <vt:lpstr>     Задачи по ранней профориентации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Педагогическое сопровождение  ранней профориентации  детей дошкольного возраста                                             </dc:title>
  <dc:creator>Елена</dc:creator>
  <cp:lastModifiedBy>Елена</cp:lastModifiedBy>
  <cp:revision>1</cp:revision>
  <dcterms:created xsi:type="dcterms:W3CDTF">2022-09-08T23:05:24Z</dcterms:created>
  <dcterms:modified xsi:type="dcterms:W3CDTF">2022-09-08T23:07:58Z</dcterms:modified>
</cp:coreProperties>
</file>