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9"/>
  </p:notesMasterIdLst>
  <p:sldIdLst>
    <p:sldId id="286" r:id="rId2"/>
    <p:sldId id="297" r:id="rId3"/>
    <p:sldId id="298" r:id="rId4"/>
    <p:sldId id="299" r:id="rId5"/>
    <p:sldId id="300" r:id="rId6"/>
    <p:sldId id="305" r:id="rId7"/>
    <p:sldId id="306" r:id="rId8"/>
    <p:sldId id="307" r:id="rId9"/>
    <p:sldId id="309" r:id="rId10"/>
    <p:sldId id="310" r:id="rId11"/>
    <p:sldId id="313" r:id="rId12"/>
    <p:sldId id="319" r:id="rId13"/>
    <p:sldId id="320" r:id="rId14"/>
    <p:sldId id="316" r:id="rId15"/>
    <p:sldId id="317" r:id="rId16"/>
    <p:sldId id="318" r:id="rId17"/>
    <p:sldId id="284"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70" d="100"/>
          <a:sy n="70" d="100"/>
        </p:scale>
        <p:origin x="-1164" y="-636"/>
      </p:cViewPr>
      <p:guideLst>
        <p:guide orient="horz" pos="2160"/>
        <p:guide pos="2880"/>
      </p:guideLst>
    </p:cSldViewPr>
  </p:slideViewPr>
  <p:outlineViewPr>
    <p:cViewPr>
      <p:scale>
        <a:sx n="33" d="100"/>
        <a:sy n="33" d="100"/>
      </p:scale>
      <p:origin x="0" y="102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ED8615-96F2-46F0-9BFB-B72B0993D482}" type="datetimeFigureOut">
              <a:rPr lang="ru-RU" smtClean="0"/>
              <a:pPr/>
              <a:t>08.12.2021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DFDDE4-A469-4548-ADBB-27503781AD58}" type="slidenum">
              <a:rPr lang="ru-RU" smtClean="0"/>
              <a:pPr/>
              <a:t>‹#›</a:t>
            </a:fld>
            <a:endParaRPr lang="ru-RU"/>
          </a:p>
        </p:txBody>
      </p:sp>
    </p:spTree>
    <p:extLst>
      <p:ext uri="{BB962C8B-B14F-4D97-AF65-F5344CB8AC3E}">
        <p14:creationId xmlns:p14="http://schemas.microsoft.com/office/powerpoint/2010/main" val="1424521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08.12.2021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08.12.2021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wipe dir="r"/>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38138"/>
          </a:xfrm>
        </p:spPr>
        <p:txBody>
          <a:bodyPr>
            <a:noAutofit/>
          </a:bodyPr>
          <a:lstStyle/>
          <a:p>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2400" b="1" dirty="0" smtClean="0">
                <a:solidFill>
                  <a:schemeClr val="bg1"/>
                </a:solidFill>
                <a:latin typeface="Times New Roman" pitchFamily="18" charset="0"/>
                <a:cs typeface="Times New Roman" pitchFamily="18" charset="0"/>
              </a:rPr>
              <a:t/>
            </a:r>
            <a:br>
              <a:rPr lang="ru-RU" sz="2400" b="1" dirty="0" smtClean="0">
                <a:solidFill>
                  <a:schemeClr val="bg1"/>
                </a:solidFill>
                <a:latin typeface="Times New Roman" pitchFamily="18" charset="0"/>
                <a:cs typeface="Times New Roman" pitchFamily="18" charset="0"/>
              </a:rPr>
            </a:br>
            <a:r>
              <a:rPr lang="ru-RU" sz="1800" b="1" dirty="0">
                <a:solidFill>
                  <a:schemeClr val="bg1"/>
                </a:solidFill>
                <a:latin typeface="PT Astra Serif" pitchFamily="18" charset="-52"/>
                <a:ea typeface="PT Astra Serif" pitchFamily="18" charset="-52"/>
              </a:rPr>
              <a:t>МУНИЦИПАЛЬНОЕ ДОШКОЛЬНОЕ ОБРАЗОВАТЕЛЬНОЕ УЧРЕЖДЕНИЕ «ДЕТСКИЙ САД «СКАЗКА» Г. НАДЫМА»</a:t>
            </a:r>
            <a:r>
              <a:rPr lang="ru-RU" sz="1800" dirty="0">
                <a:solidFill>
                  <a:schemeClr val="bg1"/>
                </a:solidFill>
                <a:latin typeface="PT Astra Serif" pitchFamily="18" charset="-52"/>
                <a:ea typeface="PT Astra Serif" pitchFamily="18" charset="-52"/>
              </a:rPr>
              <a:t/>
            </a:r>
            <a:br>
              <a:rPr lang="ru-RU" sz="1800" dirty="0">
                <a:solidFill>
                  <a:schemeClr val="bg1"/>
                </a:solidFill>
                <a:latin typeface="PT Astra Serif" pitchFamily="18" charset="-52"/>
                <a:ea typeface="PT Astra Serif" pitchFamily="18" charset="-52"/>
              </a:rPr>
            </a:br>
            <a:r>
              <a:rPr lang="ru-RU" sz="1800" b="1" dirty="0">
                <a:solidFill>
                  <a:schemeClr val="bg1"/>
                </a:solidFill>
                <a:latin typeface="PT Astra Serif" pitchFamily="18" charset="-52"/>
                <a:ea typeface="PT Astra Serif" pitchFamily="18" charset="-52"/>
              </a:rPr>
              <a:t>(МДОУ «Детский сад «Сказка» г. Надыма») </a:t>
            </a:r>
            <a:r>
              <a:rPr lang="ru-RU" sz="1800" b="1" dirty="0" smtClean="0">
                <a:solidFill>
                  <a:schemeClr val="bg1"/>
                </a:solidFill>
                <a:latin typeface="PT Astra Serif" pitchFamily="18" charset="-52"/>
                <a:ea typeface="PT Astra Serif" pitchFamily="18" charset="-52"/>
              </a:rPr>
              <a:t/>
            </a:r>
            <a:br>
              <a:rPr lang="ru-RU" sz="1800" b="1" dirty="0" smtClean="0">
                <a:solidFill>
                  <a:schemeClr val="bg1"/>
                </a:solidFill>
                <a:latin typeface="PT Astra Serif" pitchFamily="18" charset="-52"/>
                <a:ea typeface="PT Astra Serif" pitchFamily="18" charset="-52"/>
              </a:rPr>
            </a:br>
            <a:r>
              <a:rPr lang="ru-RU" sz="1800" b="1" dirty="0" smtClean="0">
                <a:solidFill>
                  <a:schemeClr val="bg1"/>
                </a:solidFill>
                <a:latin typeface="PT Astra Serif" pitchFamily="18" charset="-52"/>
                <a:ea typeface="PT Astra Serif" pitchFamily="18" charset="-52"/>
              </a:rPr>
              <a:t/>
            </a:r>
            <a:br>
              <a:rPr lang="ru-RU" sz="1800" b="1" dirty="0" smtClean="0">
                <a:solidFill>
                  <a:schemeClr val="bg1"/>
                </a:solidFill>
                <a:latin typeface="PT Astra Serif" pitchFamily="18" charset="-52"/>
                <a:ea typeface="PT Astra Serif" pitchFamily="18" charset="-52"/>
              </a:rPr>
            </a:br>
            <a:r>
              <a:rPr lang="ru-RU" sz="1800" b="1" dirty="0" smtClean="0">
                <a:solidFill>
                  <a:srgbClr val="7030A0"/>
                </a:solidFill>
                <a:latin typeface="Times New Roman" pitchFamily="18" charset="0"/>
                <a:cs typeface="Times New Roman" pitchFamily="18" charset="0"/>
              </a:rPr>
              <a:t>ИГРЫ </a:t>
            </a:r>
            <a:br>
              <a:rPr lang="ru-RU" sz="1800" b="1" dirty="0" smtClean="0">
                <a:solidFill>
                  <a:srgbClr val="7030A0"/>
                </a:solidFill>
                <a:latin typeface="Times New Roman" pitchFamily="18" charset="0"/>
                <a:cs typeface="Times New Roman" pitchFamily="18" charset="0"/>
              </a:rPr>
            </a:br>
            <a:r>
              <a:rPr lang="ru-RU" sz="1800" b="1" dirty="0" smtClean="0">
                <a:solidFill>
                  <a:srgbClr val="7030A0"/>
                </a:solidFill>
                <a:latin typeface="Times New Roman" pitchFamily="18" charset="0"/>
                <a:cs typeface="Times New Roman" pitchFamily="18" charset="0"/>
              </a:rPr>
              <a:t>на </a:t>
            </a:r>
            <a:r>
              <a:rPr lang="ru-RU" sz="1800" b="1" dirty="0" smtClean="0">
                <a:solidFill>
                  <a:srgbClr val="7030A0"/>
                </a:solidFill>
                <a:latin typeface="Times New Roman" pitchFamily="18" charset="0"/>
                <a:cs typeface="Times New Roman" pitchFamily="18" charset="0"/>
              </a:rPr>
              <a:t>развитие грамматического строя речи</a:t>
            </a:r>
            <a:r>
              <a:rPr lang="ru-RU" sz="2400" dirty="0" smtClean="0">
                <a:solidFill>
                  <a:srgbClr val="7030A0"/>
                </a:solidFill>
                <a:latin typeface="Times New Roman" pitchFamily="18" charset="0"/>
                <a:cs typeface="Times New Roman" pitchFamily="18" charset="0"/>
              </a:rPr>
              <a:t/>
            </a:r>
            <a:br>
              <a:rPr lang="ru-RU" sz="2400" dirty="0" smtClean="0">
                <a:solidFill>
                  <a:srgbClr val="7030A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
            </a:r>
            <a:br>
              <a:rPr lang="ru-RU" sz="2400" dirty="0" smtClean="0">
                <a:solidFill>
                  <a:srgbClr val="7030A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
            </a:r>
            <a:br>
              <a:rPr lang="ru-RU" sz="2400" dirty="0" smtClean="0">
                <a:solidFill>
                  <a:srgbClr val="7030A0"/>
                </a:solidFill>
                <a:latin typeface="Times New Roman" pitchFamily="18" charset="0"/>
                <a:cs typeface="Times New Roman" pitchFamily="18" charset="0"/>
              </a:rPr>
            </a:br>
            <a:r>
              <a:rPr lang="ru-RU" sz="2400" dirty="0" smtClean="0">
                <a:solidFill>
                  <a:srgbClr val="7030A0"/>
                </a:solidFill>
                <a:latin typeface="Times New Roman" pitchFamily="18" charset="0"/>
                <a:cs typeface="Times New Roman" pitchFamily="18" charset="0"/>
              </a:rPr>
              <a:t> </a:t>
            </a:r>
            <a:r>
              <a:rPr lang="ru-RU" sz="2400" dirty="0" smtClean="0">
                <a:solidFill>
                  <a:schemeClr val="accent6">
                    <a:lumMod val="50000"/>
                  </a:schemeClr>
                </a:solidFill>
                <a:latin typeface="Times New Roman" pitchFamily="18" charset="0"/>
                <a:cs typeface="Times New Roman" pitchFamily="18" charset="0"/>
              </a:rPr>
              <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r>
            <a:br>
              <a:rPr lang="ru-RU" sz="2400" dirty="0" smtClean="0">
                <a:solidFill>
                  <a:schemeClr val="accent6">
                    <a:lumMod val="50000"/>
                  </a:schemeClr>
                </a:solidFill>
                <a:latin typeface="Times New Roman" pitchFamily="18" charset="0"/>
                <a:cs typeface="Times New Roman" pitchFamily="18" charset="0"/>
              </a:rPr>
            </a:br>
            <a:r>
              <a:rPr lang="ru-RU" sz="2400" dirty="0" smtClean="0">
                <a:solidFill>
                  <a:schemeClr val="accent6">
                    <a:lumMod val="50000"/>
                  </a:schemeClr>
                </a:solidFill>
                <a:latin typeface="Times New Roman" pitchFamily="18" charset="0"/>
                <a:cs typeface="Times New Roman" pitchFamily="18" charset="0"/>
              </a:rPr>
              <a:t/>
            </a:r>
            <a:br>
              <a:rPr lang="ru-RU" sz="2400" dirty="0" smtClean="0">
                <a:solidFill>
                  <a:schemeClr val="accent6">
                    <a:lumMod val="50000"/>
                  </a:schemeClr>
                </a:solidFill>
                <a:latin typeface="Times New Roman" pitchFamily="18" charset="0"/>
                <a:cs typeface="Times New Roman" pitchFamily="18" charset="0"/>
              </a:rPr>
            </a:br>
            <a:r>
              <a:rPr lang="ru-RU" sz="1400" dirty="0" smtClean="0">
                <a:solidFill>
                  <a:schemeClr val="bg1"/>
                </a:solidFill>
                <a:latin typeface="Times New Roman" pitchFamily="18" charset="0"/>
                <a:cs typeface="Times New Roman" pitchFamily="18" charset="0"/>
              </a:rPr>
              <a:t>                                                                                                                                                          Подготовила:</a:t>
            </a:r>
            <a:br>
              <a:rPr lang="ru-RU" sz="1400" dirty="0" smtClean="0">
                <a:solidFill>
                  <a:schemeClr val="bg1"/>
                </a:solidFill>
                <a:latin typeface="Times New Roman" pitchFamily="18" charset="0"/>
                <a:cs typeface="Times New Roman" pitchFamily="18" charset="0"/>
              </a:rPr>
            </a:br>
            <a:r>
              <a:rPr lang="ru-RU" sz="1400" dirty="0" smtClean="0">
                <a:solidFill>
                  <a:schemeClr val="bg1"/>
                </a:solidFill>
                <a:latin typeface="Times New Roman" pitchFamily="18" charset="0"/>
                <a:cs typeface="Times New Roman" pitchFamily="18" charset="0"/>
              </a:rPr>
              <a:t>                                                                                                                                                     учитель-логопед</a:t>
            </a:r>
            <a:br>
              <a:rPr lang="ru-RU" sz="1400" dirty="0" smtClean="0">
                <a:solidFill>
                  <a:schemeClr val="bg1"/>
                </a:solidFill>
                <a:latin typeface="Times New Roman" pitchFamily="18" charset="0"/>
                <a:cs typeface="Times New Roman" pitchFamily="18" charset="0"/>
              </a:rPr>
            </a:br>
            <a:r>
              <a:rPr lang="ru-RU" sz="1400" dirty="0" smtClean="0">
                <a:solidFill>
                  <a:schemeClr val="bg1"/>
                </a:solidFill>
                <a:latin typeface="Times New Roman" pitchFamily="18" charset="0"/>
                <a:cs typeface="Times New Roman" pitchFamily="18" charset="0"/>
              </a:rPr>
              <a:t>                                                                                                                                Долматова Елена Николаевна</a:t>
            </a:r>
            <a:br>
              <a:rPr lang="ru-RU" sz="1400" dirty="0" smtClean="0">
                <a:solidFill>
                  <a:schemeClr val="bg1"/>
                </a:solidFill>
                <a:latin typeface="Times New Roman" pitchFamily="18" charset="0"/>
                <a:cs typeface="Times New Roman" pitchFamily="18" charset="0"/>
              </a:rPr>
            </a:br>
            <a:r>
              <a:rPr lang="ru-RU" sz="1400" dirty="0" smtClean="0">
                <a:solidFill>
                  <a:schemeClr val="bg1"/>
                </a:solidFill>
                <a:latin typeface="Times New Roman" pitchFamily="18" charset="0"/>
                <a:cs typeface="Times New Roman" pitchFamily="18" charset="0"/>
              </a:rPr>
              <a:t/>
            </a:r>
            <a:br>
              <a:rPr lang="ru-RU" sz="1400" dirty="0" smtClean="0">
                <a:solidFill>
                  <a:schemeClr val="bg1"/>
                </a:solidFill>
                <a:latin typeface="Times New Roman" pitchFamily="18" charset="0"/>
                <a:cs typeface="Times New Roman" pitchFamily="18" charset="0"/>
              </a:rPr>
            </a:br>
            <a:r>
              <a:rPr lang="ru-RU" sz="1400" dirty="0" smtClean="0">
                <a:solidFill>
                  <a:schemeClr val="bg1"/>
                </a:solidFill>
                <a:latin typeface="Times New Roman" pitchFamily="18" charset="0"/>
                <a:cs typeface="Times New Roman" pitchFamily="18" charset="0"/>
              </a:rPr>
              <a:t>Надым</a:t>
            </a:r>
            <a:br>
              <a:rPr lang="ru-RU" sz="1400" dirty="0" smtClean="0">
                <a:solidFill>
                  <a:schemeClr val="bg1"/>
                </a:solidFill>
                <a:latin typeface="Times New Roman" pitchFamily="18" charset="0"/>
                <a:cs typeface="Times New Roman" pitchFamily="18" charset="0"/>
              </a:rPr>
            </a:br>
            <a:r>
              <a:rPr lang="ru-RU" sz="1400" dirty="0" smtClean="0">
                <a:solidFill>
                  <a:schemeClr val="bg1"/>
                </a:solidFill>
                <a:latin typeface="Times New Roman" pitchFamily="18" charset="0"/>
                <a:cs typeface="Times New Roman" pitchFamily="18" charset="0"/>
              </a:rPr>
              <a:t>2021</a:t>
            </a:r>
            <a:br>
              <a:rPr lang="ru-RU" sz="1400" dirty="0" smtClean="0">
                <a:solidFill>
                  <a:schemeClr val="bg1"/>
                </a:solidFill>
                <a:latin typeface="Times New Roman" pitchFamily="18" charset="0"/>
                <a:cs typeface="Times New Roman" pitchFamily="18" charset="0"/>
              </a:rPr>
            </a:br>
            <a:endParaRPr lang="ru-RU" sz="1400" dirty="0">
              <a:solidFill>
                <a:schemeClr val="bg1"/>
              </a:solidFill>
              <a:latin typeface="Times New Roman" pitchFamily="18" charset="0"/>
              <a:cs typeface="Times New Roman" pitchFamily="18" charset="0"/>
            </a:endParaRPr>
          </a:p>
        </p:txBody>
      </p:sp>
      <p:pic>
        <p:nvPicPr>
          <p:cNvPr id="3" name="Picture 2" descr="C:\Users\Владимир\Desktop\всезнайки.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483768" y="2348880"/>
            <a:ext cx="4214842" cy="3500462"/>
          </a:xfrm>
          <a:prstGeom prst="rect">
            <a:avLst/>
          </a:prstGeom>
          <a:noFill/>
        </p:spPr>
      </p:pic>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sz="2700" i="1" u="sng" dirty="0" smtClean="0">
                <a:solidFill>
                  <a:srgbClr val="C00000"/>
                </a:solidFill>
                <a:latin typeface="Times New Roman" pitchFamily="18" charset="0"/>
                <a:cs typeface="Times New Roman" pitchFamily="18" charset="0"/>
              </a:rPr>
              <a:t>Игра</a:t>
            </a:r>
            <a:r>
              <a:rPr lang="ru-RU" i="1" u="sng" dirty="0" smtClean="0">
                <a:solidFill>
                  <a:srgbClr val="C00000"/>
                </a:solidFill>
              </a:rPr>
              <a:t> </a:t>
            </a:r>
            <a:r>
              <a:rPr lang="ru-RU" sz="2700" i="1" u="sng" dirty="0" smtClean="0">
                <a:solidFill>
                  <a:srgbClr val="C00000"/>
                </a:solidFill>
                <a:latin typeface="Times New Roman" pitchFamily="18" charset="0"/>
                <a:cs typeface="Times New Roman" pitchFamily="18" charset="0"/>
              </a:rPr>
              <a:t>«Наводим порядок»</a:t>
            </a: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Цель:</a:t>
            </a:r>
            <a:r>
              <a:rPr lang="ru-RU" sz="2200" dirty="0" smtClean="0">
                <a:solidFill>
                  <a:schemeClr val="bg1"/>
                </a:solidFill>
                <a:latin typeface="Times New Roman" pitchFamily="18" charset="0"/>
                <a:cs typeface="Times New Roman" pitchFamily="18" charset="0"/>
              </a:rPr>
              <a:t> развитие навыков словообразования.</a:t>
            </a:r>
            <a:br>
              <a:rPr lang="ru-RU" sz="2200"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Оборудование:</a:t>
            </a:r>
            <a:r>
              <a:rPr lang="ru-RU" sz="2200" dirty="0" smtClean="0">
                <a:solidFill>
                  <a:schemeClr val="bg1"/>
                </a:solidFill>
                <a:latin typeface="Times New Roman" pitchFamily="18" charset="0"/>
                <a:cs typeface="Times New Roman" pitchFamily="18" charset="0"/>
              </a:rPr>
              <a:t> кухонная посуда, продукты. </a:t>
            </a:r>
            <a:br>
              <a:rPr lang="ru-RU" sz="2200"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Ход.</a:t>
            </a:r>
            <a:r>
              <a:rPr lang="ru-RU" sz="2200" dirty="0" smtClean="0">
                <a:solidFill>
                  <a:schemeClr val="bg1"/>
                </a:solidFill>
                <a:latin typeface="Times New Roman" pitchFamily="18" charset="0"/>
                <a:cs typeface="Times New Roman" pitchFamily="18" charset="0"/>
              </a:rPr>
              <a:t> Взрослый сообщает, что на кухне  остался ужасный беспорядок. Нужно разложить продукты по своим местам.</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Спрашивает ребенка, куда нужно положить хлеб, сахар, сухари, соль, масло, конфеты, молоко. Малыш отвечает: «Хлеб хранят в хлебнице»; «Сахар хранят в сахарнице» и т.д.</a:t>
            </a: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dirty="0" smtClean="0"/>
              <a:t/>
            </a:r>
            <a:br>
              <a:rPr lang="ru-RU" dirty="0" smtClean="0"/>
            </a:br>
            <a:r>
              <a:rPr lang="ru-RU" dirty="0" smtClean="0"/>
              <a:t> </a:t>
            </a:r>
            <a:br>
              <a:rPr lang="ru-RU" dirty="0" smtClean="0"/>
            </a:br>
            <a:endParaRPr lang="ru-RU" dirty="0"/>
          </a:p>
        </p:txBody>
      </p:sp>
      <p:pic>
        <p:nvPicPr>
          <p:cNvPr id="3074" name="Picture 2" descr="C:\Users\Владимир\Desktop\кухонная посуда.jpg"/>
          <p:cNvPicPr>
            <a:picLocks noChangeAspect="1" noChangeArrowheads="1"/>
          </p:cNvPicPr>
          <p:nvPr/>
        </p:nvPicPr>
        <p:blipFill>
          <a:blip r:embed="rId2"/>
          <a:srcRect/>
          <a:stretch>
            <a:fillRect/>
          </a:stretch>
        </p:blipFill>
        <p:spPr bwMode="auto">
          <a:xfrm>
            <a:off x="1428728" y="2928934"/>
            <a:ext cx="6531004" cy="3714776"/>
          </a:xfrm>
          <a:prstGeom prst="rect">
            <a:avLst/>
          </a:prstGeom>
          <a:noFill/>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u="sng" dirty="0" smtClean="0">
                <a:solidFill>
                  <a:srgbClr val="C00000"/>
                </a:solidFill>
                <a:latin typeface="Times New Roman" pitchFamily="18" charset="0"/>
                <a:cs typeface="Times New Roman" pitchFamily="18" charset="0"/>
              </a:rPr>
              <a:t>Игра "Два и две"</a:t>
            </a: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Цель: </a:t>
            </a:r>
            <a:r>
              <a:rPr lang="ru-RU" sz="2700" dirty="0" smtClean="0">
                <a:solidFill>
                  <a:schemeClr val="bg1"/>
                </a:solidFill>
                <a:latin typeface="Times New Roman" pitchFamily="18" charset="0"/>
                <a:cs typeface="Times New Roman" pitchFamily="18" charset="0"/>
              </a:rPr>
              <a:t>познакомить ребенка с числительными два и две, научить употреблять их в речи.</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Оборудование</a:t>
            </a:r>
            <a:r>
              <a:rPr lang="ru-RU" sz="2700" dirty="0" smtClean="0">
                <a:solidFill>
                  <a:schemeClr val="bg1"/>
                </a:solidFill>
                <a:latin typeface="Times New Roman" pitchFamily="18" charset="0"/>
                <a:cs typeface="Times New Roman" pitchFamily="18" charset="0"/>
              </a:rPr>
              <a:t>: зеркало.</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Ход: </a:t>
            </a:r>
            <a:r>
              <a:rPr lang="ru-RU" sz="2700" dirty="0" smtClean="0">
                <a:solidFill>
                  <a:schemeClr val="bg1"/>
                </a:solidFill>
                <a:latin typeface="Times New Roman" pitchFamily="18" charset="0"/>
                <a:cs typeface="Times New Roman" pitchFamily="18" charset="0"/>
              </a:rPr>
              <a:t>Взрослый объясняет ребенку перед зеркалом, что у него два глаза. Затем он предлагает малышу подумать, чего у него еще два. Ребенок показывает и называет части тела. Взрослый исправляет все допущенные малышом при подборе слов ошибки.</a:t>
            </a:r>
            <a:r>
              <a:rPr lang="ru-RU" dirty="0" smtClean="0"/>
              <a:t/>
            </a:r>
            <a:br>
              <a:rPr lang="ru-RU" dirty="0" smtClean="0"/>
            </a:br>
            <a:endParaRPr lang="ru-RU" dirty="0"/>
          </a:p>
        </p:txBody>
      </p:sp>
      <p:pic>
        <p:nvPicPr>
          <p:cNvPr id="4098" name="Picture 2" descr="C:\Users\Владимир\Desktop\зеркало.jpg"/>
          <p:cNvPicPr>
            <a:picLocks noChangeAspect="1" noChangeArrowheads="1"/>
          </p:cNvPicPr>
          <p:nvPr/>
        </p:nvPicPr>
        <p:blipFill>
          <a:blip r:embed="rId2"/>
          <a:srcRect/>
          <a:stretch>
            <a:fillRect/>
          </a:stretch>
        </p:blipFill>
        <p:spPr bwMode="auto">
          <a:xfrm>
            <a:off x="1928794" y="3429000"/>
            <a:ext cx="5295900" cy="3214710"/>
          </a:xfrm>
          <a:prstGeom prst="rect">
            <a:avLst/>
          </a:prstGeom>
          <a:noFill/>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28670"/>
          </a:xfrm>
        </p:spPr>
        <p:txBody>
          <a:bodyPr>
            <a:normAutofit/>
          </a:bodyPr>
          <a:lstStyle/>
          <a:p>
            <a:r>
              <a:rPr lang="ru-RU" sz="2400" i="1" u="sng" dirty="0" smtClean="0">
                <a:solidFill>
                  <a:srgbClr val="C00000"/>
                </a:solidFill>
                <a:latin typeface="Times New Roman" pitchFamily="18" charset="0"/>
                <a:cs typeface="Times New Roman" pitchFamily="18" charset="0"/>
              </a:rPr>
              <a:t>Игра «Помоги маме найти своих детенышей»</a:t>
            </a:r>
            <a:endParaRPr lang="ru-RU" sz="2400" i="1" u="sng"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0" y="785794"/>
            <a:ext cx="4786314" cy="6072206"/>
          </a:xfrm>
        </p:spPr>
        <p:txBody>
          <a:bodyPr>
            <a:normAutofit fontScale="70000" lnSpcReduction="20000"/>
          </a:bodyPr>
          <a:lstStyle/>
          <a:p>
            <a:pPr algn="just">
              <a:buNone/>
            </a:pPr>
            <a:r>
              <a:rPr lang="ru-RU" i="1" dirty="0" smtClean="0">
                <a:solidFill>
                  <a:schemeClr val="bg1"/>
                </a:solidFill>
                <a:latin typeface="Times New Roman" pitchFamily="18" charset="0"/>
                <a:cs typeface="Times New Roman" pitchFamily="18" charset="0"/>
              </a:rPr>
              <a:t>Цель:</a:t>
            </a:r>
            <a:r>
              <a:rPr lang="ru-RU" dirty="0" smtClean="0">
                <a:solidFill>
                  <a:schemeClr val="bg1"/>
                </a:solidFill>
                <a:latin typeface="Times New Roman" pitchFamily="18" charset="0"/>
                <a:cs typeface="Times New Roman" pitchFamily="18" charset="0"/>
              </a:rPr>
              <a:t> закрепить словарь существительных по теме, формировать навык словообразования. </a:t>
            </a:r>
          </a:p>
          <a:p>
            <a:pPr algn="just">
              <a:buNone/>
            </a:pPr>
            <a:r>
              <a:rPr lang="ru-RU" i="1" dirty="0" smtClean="0">
                <a:solidFill>
                  <a:schemeClr val="bg1"/>
                </a:solidFill>
                <a:latin typeface="Times New Roman" pitchFamily="18" charset="0"/>
                <a:cs typeface="Times New Roman" pitchFamily="18" charset="0"/>
              </a:rPr>
              <a:t>Оборудование:</a:t>
            </a:r>
            <a:r>
              <a:rPr lang="ru-RU" dirty="0" smtClean="0">
                <a:solidFill>
                  <a:schemeClr val="bg1"/>
                </a:solidFill>
                <a:latin typeface="Times New Roman" pitchFamily="18" charset="0"/>
                <a:cs typeface="Times New Roman" pitchFamily="18" charset="0"/>
              </a:rPr>
              <a:t> картинки с изображением животных и их детенышей.</a:t>
            </a:r>
          </a:p>
          <a:p>
            <a:pPr algn="just">
              <a:buNone/>
            </a:pPr>
            <a:r>
              <a:rPr lang="ru-RU" i="1" dirty="0" smtClean="0">
                <a:solidFill>
                  <a:schemeClr val="bg1"/>
                </a:solidFill>
                <a:latin typeface="Times New Roman" pitchFamily="18" charset="0"/>
                <a:cs typeface="Times New Roman" pitchFamily="18" charset="0"/>
              </a:rPr>
              <a:t>Ход.</a:t>
            </a:r>
            <a:r>
              <a:rPr lang="ru-RU" dirty="0" smtClean="0">
                <a:solidFill>
                  <a:schemeClr val="bg1"/>
                </a:solidFill>
                <a:latin typeface="Times New Roman" pitchFamily="18" charset="0"/>
                <a:cs typeface="Times New Roman" pitchFamily="18" charset="0"/>
              </a:rPr>
              <a:t> Взрослый раскладывает на столе картинки с изображением детенышей, себе же оставляет изображения взрослых животных. Взрослый показывает ребенку картинку например, козы и говорит: «Козочка плачет, она потеряла своих детей. Кто ее дети? Покажи и назови». Ребенок ищет подходящую картинку и называет детенышей козы. Если ребенок затрудняется, взрослый помогает ему. Игра продолжается до тех пор, пока все мамы не найдут своих детенышей.</a:t>
            </a:r>
            <a:endParaRPr lang="ru-RU" dirty="0"/>
          </a:p>
        </p:txBody>
      </p:sp>
      <p:sp>
        <p:nvSpPr>
          <p:cNvPr id="4" name="Содержимое 3"/>
          <p:cNvSpPr>
            <a:spLocks noGrp="1"/>
          </p:cNvSpPr>
          <p:nvPr>
            <p:ph sz="half" idx="2"/>
          </p:nvPr>
        </p:nvSpPr>
        <p:spPr>
          <a:xfrm>
            <a:off x="4857752" y="928670"/>
            <a:ext cx="4038600" cy="5643602"/>
          </a:xfrm>
        </p:spPr>
        <p:txBody>
          <a:bodyPr>
            <a:normAutofit fontScale="70000" lnSpcReduction="20000"/>
          </a:bodyPr>
          <a:lstStyle/>
          <a:p>
            <a:pPr>
              <a:buNone/>
            </a:pPr>
            <a:endParaRPr lang="ru-RU" dirty="0"/>
          </a:p>
        </p:txBody>
      </p:sp>
      <p:pic>
        <p:nvPicPr>
          <p:cNvPr id="5123" name="Picture 3" descr="C:\Users\Владимир\Desktop\детеныши.jpg"/>
          <p:cNvPicPr>
            <a:picLocks noChangeAspect="1" noChangeArrowheads="1"/>
          </p:cNvPicPr>
          <p:nvPr/>
        </p:nvPicPr>
        <p:blipFill>
          <a:blip r:embed="rId2"/>
          <a:srcRect/>
          <a:stretch>
            <a:fillRect/>
          </a:stretch>
        </p:blipFill>
        <p:spPr bwMode="auto">
          <a:xfrm>
            <a:off x="4840288" y="714356"/>
            <a:ext cx="4160868" cy="6000792"/>
          </a:xfrm>
          <a:prstGeom prst="rect">
            <a:avLst/>
          </a:prstGeom>
          <a:noFill/>
        </p:spPr>
      </p:pic>
    </p:spTree>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a:bodyPr>
          <a:lstStyle/>
          <a:p>
            <a:r>
              <a:rPr lang="ru-RU" sz="2400" i="1" u="sng" dirty="0" smtClean="0">
                <a:solidFill>
                  <a:srgbClr val="C00000"/>
                </a:solidFill>
                <a:latin typeface="Times New Roman" pitchFamily="18" charset="0"/>
                <a:cs typeface="Times New Roman" pitchFamily="18" charset="0"/>
              </a:rPr>
              <a:t>Игра «Кто что делает?»</a:t>
            </a:r>
            <a:endParaRPr lang="ru-RU" sz="2400" dirty="0"/>
          </a:p>
        </p:txBody>
      </p:sp>
      <p:sp>
        <p:nvSpPr>
          <p:cNvPr id="3" name="Содержимое 2"/>
          <p:cNvSpPr>
            <a:spLocks noGrp="1"/>
          </p:cNvSpPr>
          <p:nvPr>
            <p:ph sz="half" idx="1"/>
          </p:nvPr>
        </p:nvSpPr>
        <p:spPr>
          <a:xfrm>
            <a:off x="142844" y="785794"/>
            <a:ext cx="5286412" cy="5857916"/>
          </a:xfrm>
        </p:spPr>
        <p:txBody>
          <a:bodyPr>
            <a:normAutofit fontScale="77500" lnSpcReduction="20000"/>
          </a:bodyPr>
          <a:lstStyle/>
          <a:p>
            <a:pPr>
              <a:buNone/>
            </a:pPr>
            <a:r>
              <a:rPr lang="ru-RU" i="1" dirty="0" smtClean="0">
                <a:solidFill>
                  <a:schemeClr val="bg1"/>
                </a:solidFill>
                <a:latin typeface="Times New Roman" pitchFamily="18" charset="0"/>
                <a:cs typeface="Times New Roman" pitchFamily="18" charset="0"/>
              </a:rPr>
              <a:t>Цель:</a:t>
            </a:r>
            <a:r>
              <a:rPr lang="ru-RU" dirty="0" smtClean="0">
                <a:solidFill>
                  <a:schemeClr val="bg1"/>
                </a:solidFill>
                <a:latin typeface="Times New Roman" pitchFamily="18" charset="0"/>
                <a:cs typeface="Times New Roman" pitchFamily="18" charset="0"/>
              </a:rPr>
              <a:t> образование сложных существительных с помощью соединительной гласной.</a:t>
            </a:r>
          </a:p>
          <a:p>
            <a:pPr>
              <a:buNone/>
            </a:pPr>
            <a:r>
              <a:rPr lang="ru-RU" i="1" dirty="0" smtClean="0">
                <a:solidFill>
                  <a:schemeClr val="bg1"/>
                </a:solidFill>
                <a:latin typeface="Times New Roman" pitchFamily="18" charset="0"/>
                <a:cs typeface="Times New Roman" pitchFamily="18" charset="0"/>
              </a:rPr>
              <a:t>Оборудование</a:t>
            </a:r>
            <a:r>
              <a:rPr lang="ru-RU" dirty="0" smtClean="0">
                <a:solidFill>
                  <a:schemeClr val="bg1"/>
                </a:solidFill>
                <a:latin typeface="Times New Roman" pitchFamily="18" charset="0"/>
                <a:cs typeface="Times New Roman" pitchFamily="18" charset="0"/>
              </a:rPr>
              <a:t>: сюжетные картинки.</a:t>
            </a:r>
          </a:p>
          <a:p>
            <a:pPr>
              <a:buNone/>
            </a:pPr>
            <a:r>
              <a:rPr lang="ru-RU" i="1" dirty="0" smtClean="0">
                <a:solidFill>
                  <a:schemeClr val="bg1"/>
                </a:solidFill>
                <a:latin typeface="Times New Roman" pitchFamily="18" charset="0"/>
                <a:cs typeface="Times New Roman" pitchFamily="18" charset="0"/>
              </a:rPr>
              <a:t>Ход. </a:t>
            </a:r>
            <a:r>
              <a:rPr lang="ru-RU" dirty="0" smtClean="0">
                <a:solidFill>
                  <a:schemeClr val="bg1"/>
                </a:solidFill>
                <a:latin typeface="Times New Roman" pitchFamily="18" charset="0"/>
                <a:cs typeface="Times New Roman" pitchFamily="18" charset="0"/>
              </a:rPr>
              <a:t>Взрослый показывает детям сюжетные картинки и проговаривает предложения. Дети должны вставить в них пропущенные слова, необходимые по смыслу.</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Примерный лексический материал: Рыбу ловит рыболов.</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Лес рубит …</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Пчел разводит …</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Трубы чистит …</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Землю копает …</a:t>
            </a:r>
            <a:br>
              <a:rPr lang="ru-RU" dirty="0" smtClean="0">
                <a:solidFill>
                  <a:schemeClr val="bg1"/>
                </a:solidFill>
                <a:latin typeface="Times New Roman" pitchFamily="18" charset="0"/>
                <a:cs typeface="Times New Roman" pitchFamily="18" charset="0"/>
              </a:rPr>
            </a:br>
            <a:r>
              <a:rPr lang="ru-RU" dirty="0" smtClean="0">
                <a:solidFill>
                  <a:schemeClr val="bg1"/>
                </a:solidFill>
                <a:latin typeface="Times New Roman" pitchFamily="18" charset="0"/>
                <a:cs typeface="Times New Roman" pitchFamily="18" charset="0"/>
              </a:rPr>
              <a:t>При знакомстве детей со сложными словами взрослый выделяет интонационно каждую значимую часть слова (</a:t>
            </a:r>
            <a:r>
              <a:rPr lang="ru-RU" dirty="0" err="1" smtClean="0">
                <a:solidFill>
                  <a:schemeClr val="bg1"/>
                </a:solidFill>
                <a:latin typeface="Times New Roman" pitchFamily="18" charset="0"/>
                <a:cs typeface="Times New Roman" pitchFamily="18" charset="0"/>
              </a:rPr>
              <a:t>рыбо-лов</a:t>
            </a:r>
            <a:r>
              <a:rPr lang="ru-RU" dirty="0" smtClean="0">
                <a:solidFill>
                  <a:schemeClr val="bg1"/>
                </a:solidFill>
                <a:latin typeface="Times New Roman" pitchFamily="18" charset="0"/>
                <a:cs typeface="Times New Roman" pitchFamily="18" charset="0"/>
              </a:rPr>
              <a:t>).  Объясняет происхождение каждого слова. </a:t>
            </a:r>
            <a:endParaRPr lang="ru-RU" dirty="0"/>
          </a:p>
        </p:txBody>
      </p:sp>
      <p:sp>
        <p:nvSpPr>
          <p:cNvPr id="4" name="Содержимое 3"/>
          <p:cNvSpPr>
            <a:spLocks noGrp="1"/>
          </p:cNvSpPr>
          <p:nvPr>
            <p:ph sz="half" idx="2"/>
          </p:nvPr>
        </p:nvSpPr>
        <p:spPr>
          <a:xfrm>
            <a:off x="5572132" y="785794"/>
            <a:ext cx="3429024" cy="3071834"/>
          </a:xfrm>
        </p:spPr>
        <p:txBody>
          <a:bodyPr>
            <a:normAutofit fontScale="77500" lnSpcReduction="20000"/>
          </a:bodyPr>
          <a:lstStyle/>
          <a:p>
            <a:endParaRPr lang="ru-RU" dirty="0"/>
          </a:p>
        </p:txBody>
      </p:sp>
      <p:pic>
        <p:nvPicPr>
          <p:cNvPr id="6146" name="Picture 2" descr="C:\Users\Владимир\Desktop\пчеловод.jpg"/>
          <p:cNvPicPr>
            <a:picLocks noChangeAspect="1" noChangeArrowheads="1"/>
          </p:cNvPicPr>
          <p:nvPr/>
        </p:nvPicPr>
        <p:blipFill>
          <a:blip r:embed="rId2"/>
          <a:srcRect/>
          <a:stretch>
            <a:fillRect/>
          </a:stretch>
        </p:blipFill>
        <p:spPr bwMode="auto">
          <a:xfrm>
            <a:off x="5429256" y="2500306"/>
            <a:ext cx="3714744" cy="2214578"/>
          </a:xfrm>
          <a:prstGeom prst="rect">
            <a:avLst/>
          </a:prstGeom>
          <a:noFill/>
        </p:spPr>
      </p:pic>
      <p:pic>
        <p:nvPicPr>
          <p:cNvPr id="6147" name="Picture 3" descr="C:\Users\Владимир\Desktop\лесоруб.jpg"/>
          <p:cNvPicPr>
            <a:picLocks noChangeAspect="1" noChangeArrowheads="1"/>
          </p:cNvPicPr>
          <p:nvPr/>
        </p:nvPicPr>
        <p:blipFill>
          <a:blip r:embed="rId3"/>
          <a:srcRect/>
          <a:stretch>
            <a:fillRect/>
          </a:stretch>
        </p:blipFill>
        <p:spPr bwMode="auto">
          <a:xfrm>
            <a:off x="5429257" y="571480"/>
            <a:ext cx="3714744" cy="1928826"/>
          </a:xfrm>
          <a:prstGeom prst="rect">
            <a:avLst/>
          </a:prstGeom>
          <a:noFill/>
        </p:spPr>
      </p:pic>
      <p:pic>
        <p:nvPicPr>
          <p:cNvPr id="6148" name="Picture 4" descr="C:\Users\Владимир\Desktop\рыболов.png"/>
          <p:cNvPicPr>
            <a:picLocks noChangeAspect="1" noChangeArrowheads="1"/>
          </p:cNvPicPr>
          <p:nvPr/>
        </p:nvPicPr>
        <p:blipFill>
          <a:blip r:embed="rId4" cstate="print"/>
          <a:srcRect/>
          <a:stretch>
            <a:fillRect/>
          </a:stretch>
        </p:blipFill>
        <p:spPr bwMode="auto">
          <a:xfrm>
            <a:off x="5429256" y="4714884"/>
            <a:ext cx="3714744" cy="2143116"/>
          </a:xfrm>
          <a:prstGeom prst="rect">
            <a:avLst/>
          </a:prstGeom>
          <a:noFill/>
        </p:spPr>
      </p:pic>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u="sng" dirty="0" smtClean="0">
                <a:solidFill>
                  <a:srgbClr val="C00000"/>
                </a:solidFill>
                <a:latin typeface="Times New Roman" pitchFamily="18" charset="0"/>
                <a:cs typeface="Times New Roman" pitchFamily="18" charset="0"/>
              </a:rPr>
              <a:t>Игра «Назови мамину профессию»</a:t>
            </a: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Цель</a:t>
            </a:r>
            <a:r>
              <a:rPr lang="ru-RU" sz="2200" dirty="0" smtClean="0">
                <a:solidFill>
                  <a:schemeClr val="bg1"/>
                </a:solidFill>
                <a:latin typeface="Times New Roman" pitchFamily="18" charset="0"/>
                <a:cs typeface="Times New Roman" pitchFamily="18" charset="0"/>
              </a:rPr>
              <a:t>: расширять знания детей о профессиях, совершенствовать навыки образования слов с помощью суффиксов.</a:t>
            </a:r>
            <a:br>
              <a:rPr lang="ru-RU" sz="2200"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Оборудование: </a:t>
            </a:r>
            <a:r>
              <a:rPr lang="ru-RU" sz="2200" dirty="0" smtClean="0">
                <a:solidFill>
                  <a:schemeClr val="bg1"/>
                </a:solidFill>
                <a:latin typeface="Times New Roman" pitchFamily="18" charset="0"/>
                <a:cs typeface="Times New Roman" pitchFamily="18" charset="0"/>
              </a:rPr>
              <a:t>карточки на тему «Женские профессии».</a:t>
            </a:r>
            <a:br>
              <a:rPr lang="ru-RU" sz="2200"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Ход.</a:t>
            </a:r>
            <a:r>
              <a:rPr lang="ru-RU" sz="2200" dirty="0" smtClean="0">
                <a:solidFill>
                  <a:schemeClr val="bg1"/>
                </a:solidFill>
                <a:latin typeface="Times New Roman" pitchFamily="18" charset="0"/>
                <a:cs typeface="Times New Roman" pitchFamily="18" charset="0"/>
              </a:rPr>
              <a:t> Взрослый напоминает ребенку, что есть мужские, женские и общие профессии. Затем объясняется условие игры: «Я буду называть общие профессии так, как если бы это было название профессии твоего папы. А ты должен назвать такую же мамину профессию».</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Например: ткач – ткачиха, повар – повариха, певец – певица, художник – художница, учитель – учительница, спортсмен – спортсменка, портной – портниха, продавец – продавщица, актер – актриса и т.д.</a:t>
            </a:r>
            <a:r>
              <a:rPr lang="ru-RU" sz="2200" dirty="0" smtClean="0"/>
              <a:t/>
            </a:r>
            <a:br>
              <a:rPr lang="ru-RU" sz="2200" dirty="0" smtClean="0"/>
            </a:br>
            <a:endParaRPr lang="ru-RU" sz="2200" dirty="0"/>
          </a:p>
        </p:txBody>
      </p:sp>
      <p:pic>
        <p:nvPicPr>
          <p:cNvPr id="7170" name="Picture 2" descr="C:\Users\Владимир\Desktop\мамины профессии.jpg"/>
          <p:cNvPicPr>
            <a:picLocks noChangeAspect="1" noChangeArrowheads="1"/>
          </p:cNvPicPr>
          <p:nvPr/>
        </p:nvPicPr>
        <p:blipFill>
          <a:blip r:embed="rId2"/>
          <a:srcRect/>
          <a:stretch>
            <a:fillRect/>
          </a:stretch>
        </p:blipFill>
        <p:spPr bwMode="auto">
          <a:xfrm>
            <a:off x="1285852" y="3571876"/>
            <a:ext cx="6540539" cy="3286124"/>
          </a:xfrm>
          <a:prstGeom prst="rect">
            <a:avLst/>
          </a:prstGeom>
          <a:noFill/>
        </p:spPr>
      </p:pic>
    </p:spTree>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sz="2700" i="1" u="sng" dirty="0" smtClean="0">
                <a:solidFill>
                  <a:srgbClr val="C00000"/>
                </a:solidFill>
                <a:latin typeface="Times New Roman" pitchFamily="18" charset="0"/>
                <a:cs typeface="Times New Roman" pitchFamily="18" charset="0"/>
              </a:rPr>
              <a:t> Игра "Сплетем веночек"</a:t>
            </a: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Цель: </a:t>
            </a:r>
            <a:r>
              <a:rPr lang="ru-RU" sz="2700" dirty="0" smtClean="0">
                <a:solidFill>
                  <a:schemeClr val="bg1"/>
                </a:solidFill>
                <a:latin typeface="Times New Roman" pitchFamily="18" charset="0"/>
                <a:cs typeface="Times New Roman" pitchFamily="18" charset="0"/>
              </a:rPr>
              <a:t>учить согласовывать существительное с числительным.</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Оборудование:</a:t>
            </a:r>
            <a:r>
              <a:rPr lang="ru-RU" sz="2700" dirty="0" smtClean="0">
                <a:solidFill>
                  <a:schemeClr val="bg1"/>
                </a:solidFill>
                <a:latin typeface="Times New Roman" pitchFamily="18" charset="0"/>
                <a:cs typeface="Times New Roman" pitchFamily="18" charset="0"/>
              </a:rPr>
              <a:t> Настоящие цветы.</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Ход:</a:t>
            </a:r>
            <a:r>
              <a:rPr lang="ru-RU" sz="2700" dirty="0" smtClean="0">
                <a:solidFill>
                  <a:schemeClr val="bg1"/>
                </a:solidFill>
                <a:latin typeface="Times New Roman" pitchFamily="18" charset="0"/>
                <a:cs typeface="Times New Roman" pitchFamily="18" charset="0"/>
              </a:rPr>
              <a:t> Взрослый плетет венок, проговаривая с ребенком словосочетания: "Один одуванчик, два одуванчика, три одуванчика, много одуванчиков." Аналогично можно собрать букет.</a:t>
            </a:r>
            <a:r>
              <a:rPr lang="ru-RU" dirty="0" smtClean="0"/>
              <a:t/>
            </a:r>
            <a:br>
              <a:rPr lang="ru-RU" dirty="0" smtClean="0"/>
            </a:br>
            <a:endParaRPr lang="ru-RU" dirty="0"/>
          </a:p>
        </p:txBody>
      </p:sp>
      <p:pic>
        <p:nvPicPr>
          <p:cNvPr id="8194" name="Picture 2" descr="C:\Users\Владимир\Desktop\венок.jpg"/>
          <p:cNvPicPr>
            <a:picLocks noChangeAspect="1" noChangeArrowheads="1"/>
          </p:cNvPicPr>
          <p:nvPr/>
        </p:nvPicPr>
        <p:blipFill>
          <a:blip r:embed="rId2"/>
          <a:srcRect/>
          <a:stretch>
            <a:fillRect/>
          </a:stretch>
        </p:blipFill>
        <p:spPr bwMode="auto">
          <a:xfrm>
            <a:off x="1357290" y="3429000"/>
            <a:ext cx="6286544" cy="3286148"/>
          </a:xfrm>
          <a:prstGeom prst="rect">
            <a:avLst/>
          </a:prstGeom>
          <a:noFill/>
        </p:spPr>
      </p:pic>
    </p:spTree>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i="1" dirty="0" smtClean="0">
                <a:latin typeface="Times New Roman" pitchFamily="18" charset="0"/>
                <a:cs typeface="Times New Roman" pitchFamily="18" charset="0"/>
              </a:rPr>
              <a:t/>
            </a:r>
            <a:br>
              <a:rPr lang="ru-RU" sz="2700" i="1" dirty="0" smtClean="0">
                <a:latin typeface="Times New Roman" pitchFamily="18" charset="0"/>
                <a:cs typeface="Times New Roman" pitchFamily="18" charset="0"/>
              </a:rPr>
            </a:br>
            <a:r>
              <a:rPr lang="ru-RU" sz="2700" i="1" dirty="0" smtClean="0">
                <a:latin typeface="Times New Roman" pitchFamily="18" charset="0"/>
                <a:cs typeface="Times New Roman" pitchFamily="18" charset="0"/>
              </a:rPr>
              <a:t/>
            </a:r>
            <a:br>
              <a:rPr lang="ru-RU" sz="2700" i="1" dirty="0" smtClean="0">
                <a:latin typeface="Times New Roman" pitchFamily="18" charset="0"/>
                <a:cs typeface="Times New Roman" pitchFamily="18" charset="0"/>
              </a:rPr>
            </a:br>
            <a:r>
              <a:rPr lang="ru-RU" sz="2700" i="1" dirty="0" smtClean="0">
                <a:latin typeface="Times New Roman" pitchFamily="18" charset="0"/>
                <a:cs typeface="Times New Roman" pitchFamily="18" charset="0"/>
              </a:rPr>
              <a:t/>
            </a:r>
            <a:br>
              <a:rPr lang="ru-RU" sz="2700" i="1" dirty="0" smtClean="0">
                <a:latin typeface="Times New Roman" pitchFamily="18" charset="0"/>
                <a:cs typeface="Times New Roman" pitchFamily="18" charset="0"/>
              </a:rPr>
            </a:br>
            <a:r>
              <a:rPr lang="ru-RU" sz="2700" i="1" dirty="0" smtClean="0">
                <a:latin typeface="Times New Roman" pitchFamily="18" charset="0"/>
                <a:cs typeface="Times New Roman" pitchFamily="18" charset="0"/>
              </a:rPr>
              <a:t/>
            </a:r>
            <a:br>
              <a:rPr lang="ru-RU" sz="2700" i="1" dirty="0" smtClean="0">
                <a:latin typeface="Times New Roman" pitchFamily="18" charset="0"/>
                <a:cs typeface="Times New Roman" pitchFamily="18" charset="0"/>
              </a:rPr>
            </a:br>
            <a:r>
              <a:rPr lang="ru-RU" sz="2700" i="1" dirty="0" smtClean="0">
                <a:latin typeface="Times New Roman" pitchFamily="18" charset="0"/>
                <a:cs typeface="Times New Roman" pitchFamily="18" charset="0"/>
              </a:rPr>
              <a:t/>
            </a:r>
            <a:br>
              <a:rPr lang="ru-RU" sz="2700" i="1" dirty="0" smtClean="0">
                <a:latin typeface="Times New Roman" pitchFamily="18" charset="0"/>
                <a:cs typeface="Times New Roman" pitchFamily="18" charset="0"/>
              </a:rPr>
            </a:br>
            <a:r>
              <a:rPr lang="ru-RU" sz="2700" i="1" dirty="0" smtClean="0">
                <a:latin typeface="Times New Roman" pitchFamily="18" charset="0"/>
                <a:cs typeface="Times New Roman" pitchFamily="18" charset="0"/>
              </a:rPr>
              <a:t/>
            </a:r>
            <a:br>
              <a:rPr lang="ru-RU" sz="2700" i="1" dirty="0" smtClean="0">
                <a:latin typeface="Times New Roman" pitchFamily="18" charset="0"/>
                <a:cs typeface="Times New Roman" pitchFamily="18" charset="0"/>
              </a:rPr>
            </a:br>
            <a:r>
              <a:rPr lang="ru-RU" sz="2700" i="1" dirty="0" smtClean="0">
                <a:latin typeface="Times New Roman" pitchFamily="18" charset="0"/>
                <a:cs typeface="Times New Roman" pitchFamily="18" charset="0"/>
              </a:rPr>
              <a:t/>
            </a:r>
            <a:br>
              <a:rPr lang="ru-RU" sz="2700" i="1" dirty="0" smtClean="0">
                <a:latin typeface="Times New Roman" pitchFamily="18" charset="0"/>
                <a:cs typeface="Times New Roman" pitchFamily="18" charset="0"/>
              </a:rPr>
            </a:br>
            <a:r>
              <a:rPr lang="ru-RU" sz="2700" i="1" dirty="0" smtClean="0">
                <a:latin typeface="Times New Roman" pitchFamily="18" charset="0"/>
                <a:cs typeface="Times New Roman" pitchFamily="18" charset="0"/>
              </a:rPr>
              <a:t/>
            </a:r>
            <a:br>
              <a:rPr lang="ru-RU" sz="2700" i="1" dirty="0" smtClean="0">
                <a:latin typeface="Times New Roman" pitchFamily="18" charset="0"/>
                <a:cs typeface="Times New Roman" pitchFamily="18" charset="0"/>
              </a:rPr>
            </a:br>
            <a:r>
              <a:rPr lang="ru-RU" sz="2700" i="1" u="sng" dirty="0" smtClean="0">
                <a:solidFill>
                  <a:srgbClr val="C00000"/>
                </a:solidFill>
                <a:latin typeface="Times New Roman" pitchFamily="18" charset="0"/>
                <a:cs typeface="Times New Roman" pitchFamily="18" charset="0"/>
              </a:rPr>
              <a:t>Игра "Чего не хватает?"</a:t>
            </a: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Цель:</a:t>
            </a:r>
            <a:r>
              <a:rPr lang="ru-RU" sz="2700" dirty="0" smtClean="0">
                <a:solidFill>
                  <a:schemeClr val="bg1"/>
                </a:solidFill>
                <a:latin typeface="Times New Roman" pitchFamily="18" charset="0"/>
                <a:cs typeface="Times New Roman" pitchFamily="18" charset="0"/>
              </a:rPr>
              <a:t>  упражнять в образовании форм родительного падежа, развивать зрительное внимание и целостное восприятие предмета.</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Оборудование:</a:t>
            </a:r>
            <a:r>
              <a:rPr lang="ru-RU" sz="2700" dirty="0" smtClean="0">
                <a:solidFill>
                  <a:schemeClr val="bg1"/>
                </a:solidFill>
                <a:latin typeface="Times New Roman" pitchFamily="18" charset="0"/>
                <a:cs typeface="Times New Roman" pitchFamily="18" charset="0"/>
              </a:rPr>
              <a:t> предметные картинки.</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Ход:</a:t>
            </a:r>
            <a:r>
              <a:rPr lang="ru-RU" sz="2700" dirty="0" smtClean="0">
                <a:solidFill>
                  <a:schemeClr val="bg1"/>
                </a:solidFill>
                <a:latin typeface="Times New Roman" pitchFamily="18" charset="0"/>
                <a:cs typeface="Times New Roman" pitchFamily="18" charset="0"/>
              </a:rPr>
              <a:t> Ребенку предлагают посмотреть на картинку, назвать и дорисовать то, чего не хватает.</a:t>
            </a:r>
            <a:r>
              <a:rPr lang="ru-RU" dirty="0" smtClean="0"/>
              <a:t/>
            </a:r>
            <a:br>
              <a:rPr lang="ru-RU" dirty="0" smtClean="0"/>
            </a:br>
            <a:r>
              <a:rPr lang="ru-RU" dirty="0" smtClean="0"/>
              <a:t> </a:t>
            </a:r>
            <a:br>
              <a:rPr lang="ru-RU" dirty="0" smtClean="0"/>
            </a:br>
            <a:endParaRPr lang="ru-RU" dirty="0"/>
          </a:p>
        </p:txBody>
      </p:sp>
      <p:pic>
        <p:nvPicPr>
          <p:cNvPr id="9218" name="Picture 2" descr="C:\Users\Владимир\Desktop\чего не хватает.jpg"/>
          <p:cNvPicPr>
            <a:picLocks noChangeAspect="1" noChangeArrowheads="1"/>
          </p:cNvPicPr>
          <p:nvPr/>
        </p:nvPicPr>
        <p:blipFill>
          <a:blip r:embed="rId2"/>
          <a:srcRect/>
          <a:stretch>
            <a:fillRect/>
          </a:stretch>
        </p:blipFill>
        <p:spPr bwMode="auto">
          <a:xfrm>
            <a:off x="1142976" y="3143248"/>
            <a:ext cx="6929486" cy="3500462"/>
          </a:xfrm>
          <a:prstGeom prst="rect">
            <a:avLst/>
          </a:prstGeom>
          <a:noFill/>
        </p:spPr>
      </p:pic>
    </p:spTree>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54758"/>
          </a:xfrm>
        </p:spPr>
        <p:txBody>
          <a:bodyPr>
            <a:normAutofit fontScale="90000"/>
          </a:bodyPr>
          <a:lstStyle/>
          <a:p>
            <a:r>
              <a:rPr lang="ru-RU" b="1" dirty="0" smtClean="0">
                <a:solidFill>
                  <a:srgbClr val="002060"/>
                </a:solidFill>
                <a:latin typeface="Monotype Corsiva" pitchFamily="66" charset="0"/>
              </a:rPr>
              <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БЛАГОДАРЮ    ЗА    </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 ВНИМАНИЕ !</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Успехов  Вам!</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
            </a:r>
            <a:br>
              <a:rPr lang="ru-RU" b="1" dirty="0" smtClean="0">
                <a:solidFill>
                  <a:srgbClr val="002060"/>
                </a:solidFill>
                <a:latin typeface="Monotype Corsiva" pitchFamily="66" charset="0"/>
              </a:rPr>
            </a:br>
            <a:r>
              <a:rPr lang="ru-RU" b="1" dirty="0" smtClean="0">
                <a:solidFill>
                  <a:srgbClr val="002060"/>
                </a:solidFill>
                <a:latin typeface="Monotype Corsiva" pitchFamily="66" charset="0"/>
              </a:rPr>
              <a:t/>
            </a:r>
            <a:br>
              <a:rPr lang="ru-RU" b="1" dirty="0" smtClean="0">
                <a:solidFill>
                  <a:srgbClr val="002060"/>
                </a:solidFill>
                <a:latin typeface="Monotype Corsiva" pitchFamily="66" charset="0"/>
              </a:rPr>
            </a:br>
            <a:r>
              <a:rPr lang="ru-RU" dirty="0" smtClean="0">
                <a:latin typeface="Monotype Corsiva" pitchFamily="66" charset="0"/>
              </a:rPr>
              <a:t/>
            </a:r>
            <a:br>
              <a:rPr lang="ru-RU" dirty="0" smtClean="0">
                <a:latin typeface="Monotype Corsiva" pitchFamily="66" charset="0"/>
              </a:rPr>
            </a:br>
            <a:endParaRPr lang="ru-RU" dirty="0">
              <a:latin typeface="Monotype Corsiva" pitchFamily="66" charset="0"/>
            </a:endParaRPr>
          </a:p>
        </p:txBody>
      </p:sp>
      <p:pic>
        <p:nvPicPr>
          <p:cNvPr id="10242" name="Picture 2" descr="C:\Users\Владимир\Desktop\солнышко.jpg"/>
          <p:cNvPicPr>
            <a:picLocks noChangeAspect="1" noChangeArrowheads="1"/>
          </p:cNvPicPr>
          <p:nvPr/>
        </p:nvPicPr>
        <p:blipFill>
          <a:blip r:embed="rId2"/>
          <a:srcRect/>
          <a:stretch>
            <a:fillRect/>
          </a:stretch>
        </p:blipFill>
        <p:spPr bwMode="auto">
          <a:xfrm>
            <a:off x="1785918" y="2857496"/>
            <a:ext cx="5786478" cy="3786214"/>
          </a:xfrm>
          <a:prstGeom prst="rect">
            <a:avLst/>
          </a:prstGeom>
          <a:noFill/>
        </p:spPr>
      </p:pic>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l"/>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
            </a:r>
            <a:br>
              <a:rPr lang="ru-RU" sz="2700" b="1" dirty="0" smtClean="0">
                <a:solidFill>
                  <a:srgbClr val="C00000"/>
                </a:solidFill>
                <a:latin typeface="Times New Roman" pitchFamily="18" charset="0"/>
                <a:cs typeface="Times New Roman" pitchFamily="18" charset="0"/>
              </a:rPr>
            </a:br>
            <a:r>
              <a:rPr lang="ru-RU" sz="2700" b="1" dirty="0" smtClean="0">
                <a:solidFill>
                  <a:srgbClr val="C00000"/>
                </a:solidFill>
                <a:latin typeface="Times New Roman" pitchFamily="18" charset="0"/>
                <a:cs typeface="Times New Roman" pitchFamily="18" charset="0"/>
              </a:rPr>
              <a:t>Грамматический строй речи</a:t>
            </a:r>
            <a:r>
              <a:rPr lang="ru-RU" sz="2700" dirty="0" smtClean="0">
                <a:solidFill>
                  <a:schemeClr val="bg1"/>
                </a:solidFill>
                <a:latin typeface="Times New Roman" pitchFamily="18" charset="0"/>
                <a:cs typeface="Times New Roman" pitchFamily="18" charset="0"/>
              </a:rPr>
              <a:t> — это взаимодействие слов между собой в словосочетаниях и предложениях.</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Различают морфологическую и синтаксическую системы грамматического строя. </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Морфологическая система </a:t>
            </a:r>
            <a:r>
              <a:rPr lang="ru-RU" sz="2700" dirty="0" smtClean="0">
                <a:solidFill>
                  <a:schemeClr val="bg1"/>
                </a:solidFill>
                <a:latin typeface="Times New Roman" pitchFamily="18" charset="0"/>
                <a:cs typeface="Times New Roman" pitchFamily="18" charset="0"/>
              </a:rPr>
              <a:t>– это умение владеть приемами словоизменения и словообразования. </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С</a:t>
            </a:r>
            <a:r>
              <a:rPr lang="ru-RU" sz="2700" i="1" dirty="0" smtClean="0">
                <a:solidFill>
                  <a:schemeClr val="bg1"/>
                </a:solidFill>
                <a:latin typeface="Times New Roman" pitchFamily="18" charset="0"/>
                <a:cs typeface="Times New Roman" pitchFamily="18" charset="0"/>
              </a:rPr>
              <a:t>интаксическая система </a:t>
            </a:r>
            <a:r>
              <a:rPr lang="ru-RU" sz="2700" dirty="0" smtClean="0">
                <a:solidFill>
                  <a:schemeClr val="bg1"/>
                </a:solidFill>
                <a:latin typeface="Times New Roman" pitchFamily="18" charset="0"/>
                <a:cs typeface="Times New Roman" pitchFamily="18" charset="0"/>
              </a:rPr>
              <a:t>— умение составлять предложения и </a:t>
            </a:r>
            <a:r>
              <a:rPr lang="ru-RU" sz="2700" b="1" dirty="0" smtClean="0">
                <a:solidFill>
                  <a:schemeClr val="bg1"/>
                </a:solidFill>
                <a:latin typeface="Times New Roman" pitchFamily="18" charset="0"/>
                <a:cs typeface="Times New Roman" pitchFamily="18" charset="0"/>
              </a:rPr>
              <a:t>грамматически</a:t>
            </a:r>
            <a:r>
              <a:rPr lang="ru-RU" sz="2700" dirty="0" smtClean="0">
                <a:solidFill>
                  <a:schemeClr val="bg1"/>
                </a:solidFill>
                <a:latin typeface="Times New Roman" pitchFamily="18" charset="0"/>
                <a:cs typeface="Times New Roman" pitchFamily="18" charset="0"/>
              </a:rPr>
              <a:t> верно сочетать </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слова в предложении.</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dirty="0" smtClean="0"/>
              <a:t/>
            </a:r>
            <a:br>
              <a:rPr lang="ru-RU" dirty="0" smtClean="0"/>
            </a:br>
            <a:endParaRPr lang="ru-RU" dirty="0">
              <a:solidFill>
                <a:schemeClr val="bg1"/>
              </a:solidFill>
            </a:endParaRPr>
          </a:p>
        </p:txBody>
      </p:sp>
      <p:pic>
        <p:nvPicPr>
          <p:cNvPr id="2050" name="Picture 2" descr="C:\Users\Владимир\Desktop\сова.jpg"/>
          <p:cNvPicPr>
            <a:picLocks noChangeAspect="1" noChangeArrowheads="1"/>
          </p:cNvPicPr>
          <p:nvPr/>
        </p:nvPicPr>
        <p:blipFill>
          <a:blip r:embed="rId2"/>
          <a:srcRect/>
          <a:stretch>
            <a:fillRect/>
          </a:stretch>
        </p:blipFill>
        <p:spPr bwMode="auto">
          <a:xfrm>
            <a:off x="6786578" y="3857628"/>
            <a:ext cx="2143140" cy="2786082"/>
          </a:xfrm>
          <a:prstGeom prst="rect">
            <a:avLst/>
          </a:prstGeom>
          <a:noFill/>
        </p:spPr>
      </p:pic>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u="sng" dirty="0" smtClean="0">
                <a:solidFill>
                  <a:schemeClr val="bg1"/>
                </a:solidFill>
                <a:latin typeface="Times New Roman" pitchFamily="18" charset="0"/>
                <a:cs typeface="Times New Roman" pitchFamily="18" charset="0"/>
              </a:rPr>
              <a:t>Выделяют следующие неправильные формы сочетания слов в предложении</a:t>
            </a:r>
            <a:r>
              <a:rPr lang="ru-RU" sz="2400" dirty="0" smtClean="0">
                <a:solidFill>
                  <a:schemeClr val="bg1"/>
                </a:solidFill>
                <a:latin typeface="Times New Roman" pitchFamily="18" charset="0"/>
                <a:cs typeface="Times New Roman" pitchFamily="18" charset="0"/>
              </a:rPr>
              <a:t>:</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неправильное употребление родовых, числовых, падежных окончаний существительных, местоимений, прилагательных </a:t>
            </a:r>
            <a:r>
              <a:rPr lang="ru-RU" sz="2400" i="1" dirty="0" smtClean="0">
                <a:solidFill>
                  <a:schemeClr val="bg1"/>
                </a:solidFill>
                <a:latin typeface="Times New Roman" pitchFamily="18" charset="0"/>
                <a:cs typeface="Times New Roman" pitchFamily="18" charset="0"/>
              </a:rPr>
              <a:t>(копает лопата, красный шары, много ложков)</a:t>
            </a:r>
            <a:r>
              <a:rPr lang="ru-RU" sz="2400" dirty="0" smtClean="0">
                <a:solidFill>
                  <a:schemeClr val="bg1"/>
                </a:solidFill>
                <a:latin typeface="Times New Roman" pitchFamily="18" charset="0"/>
                <a:cs typeface="Times New Roman" pitchFamily="18" charset="0"/>
              </a:rPr>
              <a:t>;</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неправильное согласование глаголов с существительными и местоимениями </a:t>
            </a:r>
            <a:r>
              <a:rPr lang="ru-RU" sz="2400" i="1" dirty="0" smtClean="0">
                <a:solidFill>
                  <a:schemeClr val="bg1"/>
                </a:solidFill>
                <a:latin typeface="Times New Roman" pitchFamily="18" charset="0"/>
                <a:cs typeface="Times New Roman" pitchFamily="18" charset="0"/>
              </a:rPr>
              <a:t>(дети рисует, они упал)</a:t>
            </a:r>
            <a:r>
              <a:rPr lang="ru-RU" sz="2400" dirty="0" smtClean="0">
                <a:solidFill>
                  <a:schemeClr val="bg1"/>
                </a:solidFill>
                <a:latin typeface="Times New Roman" pitchFamily="18" charset="0"/>
                <a:cs typeface="Times New Roman" pitchFamily="18" charset="0"/>
              </a:rPr>
              <a:t>.</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неправильное употребление падежных и родовых окончаний количественных числительных </a:t>
            </a:r>
            <a:r>
              <a:rPr lang="ru-RU" sz="2400" i="1" dirty="0" smtClean="0">
                <a:solidFill>
                  <a:schemeClr val="bg1"/>
                </a:solidFill>
                <a:latin typeface="Times New Roman" pitchFamily="18" charset="0"/>
                <a:cs typeface="Times New Roman" pitchFamily="18" charset="0"/>
              </a:rPr>
              <a:t>(нет два пуговиц)</a:t>
            </a:r>
            <a:r>
              <a:rPr lang="ru-RU" sz="2400" dirty="0" smtClean="0">
                <a:solidFill>
                  <a:schemeClr val="bg1"/>
                </a:solidFill>
                <a:latin typeface="Times New Roman" pitchFamily="18" charset="0"/>
                <a:cs typeface="Times New Roman" pitchFamily="18" charset="0"/>
              </a:rPr>
              <a:t>;</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неправильное употребление родовых и числовых окончаний глаголов в прошедшем времени </a:t>
            </a:r>
            <a:r>
              <a:rPr lang="ru-RU" sz="2400" i="1" dirty="0" smtClean="0">
                <a:solidFill>
                  <a:schemeClr val="bg1"/>
                </a:solidFill>
                <a:latin typeface="Times New Roman" pitchFamily="18" charset="0"/>
                <a:cs typeface="Times New Roman" pitchFamily="18" charset="0"/>
              </a:rPr>
              <a:t>(дерево упала)</a:t>
            </a:r>
            <a:r>
              <a:rPr lang="ru-RU" sz="2400" dirty="0" smtClean="0">
                <a:solidFill>
                  <a:schemeClr val="bg1"/>
                </a:solidFill>
                <a:latin typeface="Times New Roman" pitchFamily="18" charset="0"/>
                <a:cs typeface="Times New Roman" pitchFamily="18" charset="0"/>
              </a:rPr>
              <a:t>;</a:t>
            </a:r>
            <a:br>
              <a:rPr lang="ru-RU" sz="2400" dirty="0" smtClean="0">
                <a:solidFill>
                  <a:schemeClr val="bg1"/>
                </a:solidFill>
                <a:latin typeface="Times New Roman" pitchFamily="18" charset="0"/>
                <a:cs typeface="Times New Roman" pitchFamily="18" charset="0"/>
              </a:rPr>
            </a:br>
            <a:r>
              <a:rPr lang="ru-RU" sz="2400" dirty="0" smtClean="0">
                <a:solidFill>
                  <a:schemeClr val="bg1"/>
                </a:solidFill>
                <a:latin typeface="Times New Roman" pitchFamily="18" charset="0"/>
                <a:cs typeface="Times New Roman" pitchFamily="18" charset="0"/>
              </a:rPr>
              <a:t>— неправильное употребление предложно – падежных конструкций </a:t>
            </a:r>
            <a:r>
              <a:rPr lang="ru-RU" sz="2400" i="1" dirty="0" smtClean="0">
                <a:solidFill>
                  <a:schemeClr val="bg1"/>
                </a:solidFill>
                <a:latin typeface="Times New Roman" pitchFamily="18" charset="0"/>
                <a:cs typeface="Times New Roman" pitchFamily="18" charset="0"/>
              </a:rPr>
              <a:t>(под стола, в дому, из стакан)</a:t>
            </a:r>
            <a:r>
              <a:rPr lang="ru-RU" sz="2400" dirty="0" smtClean="0">
                <a:solidFill>
                  <a:schemeClr val="bg1"/>
                </a:solidFill>
                <a:latin typeface="Times New Roman" pitchFamily="18" charset="0"/>
                <a:cs typeface="Times New Roman" pitchFamily="18" charset="0"/>
              </a:rPr>
              <a:t>.</a:t>
            </a:r>
            <a:r>
              <a:rPr lang="ru-RU" sz="2400" dirty="0" smtClean="0"/>
              <a:t/>
            </a:r>
            <a:br>
              <a:rPr lang="ru-RU" sz="2400" dirty="0" smtClean="0"/>
            </a:br>
            <a:endParaRPr lang="ru-RU" sz="2400" dirty="0">
              <a:solidFill>
                <a:schemeClr val="bg1"/>
              </a:solidFill>
              <a:latin typeface="Times New Roman" pitchFamily="18" charset="0"/>
              <a:cs typeface="Times New Roman" pitchFamily="18" charset="0"/>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60472"/>
          </a:xfrm>
        </p:spPr>
        <p:txBody>
          <a:bodyPr>
            <a:normAutofit fontScale="90000"/>
          </a:bodyPr>
          <a:lstStyle/>
          <a:p>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2700" i="1" u="sng" dirty="0" smtClean="0">
                <a:solidFill>
                  <a:srgbClr val="C00000"/>
                </a:solidFill>
                <a:latin typeface="Times New Roman" pitchFamily="18" charset="0"/>
                <a:cs typeface="Times New Roman" pitchFamily="18" charset="0"/>
              </a:rPr>
              <a:t>Игра</a:t>
            </a:r>
            <a:r>
              <a:rPr lang="ru-RU" sz="3600" i="1" u="sng" dirty="0" smtClean="0">
                <a:solidFill>
                  <a:srgbClr val="C00000"/>
                </a:solidFill>
                <a:latin typeface="Times New Roman" pitchFamily="18" charset="0"/>
                <a:cs typeface="Times New Roman" pitchFamily="18" charset="0"/>
              </a:rPr>
              <a:t> </a:t>
            </a:r>
            <a:r>
              <a:rPr lang="ru-RU" sz="2700" i="1" u="sng" dirty="0" smtClean="0">
                <a:solidFill>
                  <a:srgbClr val="C00000"/>
                </a:solidFill>
                <a:latin typeface="Times New Roman" pitchFamily="18" charset="0"/>
                <a:cs typeface="Times New Roman" pitchFamily="18" charset="0"/>
              </a:rPr>
              <a:t>с мячом</a:t>
            </a:r>
            <a:r>
              <a:rPr lang="ru-RU" sz="2700" i="1" u="sng" dirty="0" smtClean="0">
                <a:solidFill>
                  <a:srgbClr val="C00000"/>
                </a:solidFill>
              </a:rPr>
              <a:t> </a:t>
            </a:r>
            <a:r>
              <a:rPr lang="ru-RU" sz="2700" i="1" u="sng" dirty="0" smtClean="0">
                <a:solidFill>
                  <a:srgbClr val="C00000"/>
                </a:solidFill>
                <a:latin typeface="Times New Roman" pitchFamily="18" charset="0"/>
                <a:cs typeface="Times New Roman" pitchFamily="18" charset="0"/>
              </a:rPr>
              <a:t>«Один - много»</a:t>
            </a:r>
            <a:r>
              <a:rPr lang="ru-RU" sz="2700" i="1" dirty="0" smtClean="0">
                <a:solidFill>
                  <a:srgbClr val="C00000"/>
                </a:solidFill>
                <a:latin typeface="Times New Roman" pitchFamily="18" charset="0"/>
                <a:cs typeface="Times New Roman" pitchFamily="18" charset="0"/>
              </a:rPr>
              <a:t/>
            </a:r>
            <a:br>
              <a:rPr lang="ru-RU" sz="2700" i="1" dirty="0" smtClean="0">
                <a:solidFill>
                  <a:srgbClr val="C00000"/>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Цель:</a:t>
            </a:r>
            <a:r>
              <a:rPr lang="ru-RU" sz="2700" dirty="0" smtClean="0">
                <a:solidFill>
                  <a:schemeClr val="bg1"/>
                </a:solidFill>
                <a:latin typeface="Times New Roman" pitchFamily="18" charset="0"/>
                <a:cs typeface="Times New Roman" pitchFamily="18" charset="0"/>
              </a:rPr>
              <a:t> научить образовывать существительные множественного числа.</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Оборудование: </a:t>
            </a:r>
            <a:r>
              <a:rPr lang="ru-RU" sz="2700" dirty="0" smtClean="0">
                <a:solidFill>
                  <a:schemeClr val="bg1"/>
                </a:solidFill>
                <a:latin typeface="Times New Roman" pitchFamily="18" charset="0"/>
                <a:cs typeface="Times New Roman" pitchFamily="18" charset="0"/>
              </a:rPr>
              <a:t>мяч.</a:t>
            </a:r>
            <a:br>
              <a:rPr lang="ru-RU" sz="2700"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Ход</a:t>
            </a:r>
            <a:r>
              <a:rPr lang="ru-RU" sz="2700" dirty="0" smtClean="0">
                <a:solidFill>
                  <a:schemeClr val="bg1"/>
                </a:solidFill>
                <a:latin typeface="Times New Roman" pitchFamily="18" charset="0"/>
                <a:cs typeface="Times New Roman" pitchFamily="18" charset="0"/>
              </a:rPr>
              <a:t>. Взрослый называет существительное в единственном числе и бросает ребенку мяч. Ребенок называет существительное во множественном числе и возвращает мяч: (дождь – дожди; капля – капли; лист – листья; гриб – грибы; стул - стулья; плащ — плащи; птица – птицы).</a:t>
            </a:r>
            <a:r>
              <a:rPr lang="ru-RU" sz="3200" dirty="0" smtClean="0"/>
              <a:t/>
            </a:r>
            <a:br>
              <a:rPr lang="ru-RU" sz="3200" dirty="0" smtClean="0"/>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r>
              <a:rPr lang="ru-RU" sz="3600" i="1" dirty="0" smtClean="0">
                <a:latin typeface="Times New Roman" pitchFamily="18" charset="0"/>
                <a:cs typeface="Times New Roman" pitchFamily="18" charset="0"/>
              </a:rPr>
              <a:t/>
            </a:r>
            <a:br>
              <a:rPr lang="ru-RU" sz="3600" i="1" dirty="0" smtClean="0">
                <a:latin typeface="Times New Roman" pitchFamily="18" charset="0"/>
                <a:cs typeface="Times New Roman" pitchFamily="18" charset="0"/>
              </a:rPr>
            </a:br>
            <a:endParaRPr lang="ru-RU" sz="2700" dirty="0">
              <a:solidFill>
                <a:srgbClr val="C00000"/>
              </a:solidFill>
            </a:endParaRPr>
          </a:p>
        </p:txBody>
      </p:sp>
      <p:pic>
        <p:nvPicPr>
          <p:cNvPr id="3074" name="Picture 2" descr="C:\Users\Владимир\Desktop\лист.jpg"/>
          <p:cNvPicPr>
            <a:picLocks noChangeAspect="1" noChangeArrowheads="1"/>
          </p:cNvPicPr>
          <p:nvPr/>
        </p:nvPicPr>
        <p:blipFill>
          <a:blip r:embed="rId2"/>
          <a:srcRect/>
          <a:stretch>
            <a:fillRect/>
          </a:stretch>
        </p:blipFill>
        <p:spPr bwMode="auto">
          <a:xfrm>
            <a:off x="214282" y="4500570"/>
            <a:ext cx="3357586" cy="2143140"/>
          </a:xfrm>
          <a:prstGeom prst="rect">
            <a:avLst/>
          </a:prstGeom>
          <a:noFill/>
        </p:spPr>
      </p:pic>
      <p:pic>
        <p:nvPicPr>
          <p:cNvPr id="3075" name="Picture 3" descr="C:\Users\Владимир\Desktop\гриб.png"/>
          <p:cNvPicPr>
            <a:picLocks noChangeAspect="1" noChangeArrowheads="1"/>
          </p:cNvPicPr>
          <p:nvPr/>
        </p:nvPicPr>
        <p:blipFill>
          <a:blip r:embed="rId3" cstate="print"/>
          <a:srcRect/>
          <a:stretch>
            <a:fillRect/>
          </a:stretch>
        </p:blipFill>
        <p:spPr bwMode="auto">
          <a:xfrm>
            <a:off x="5572132" y="4500570"/>
            <a:ext cx="3286181" cy="2071702"/>
          </a:xfrm>
          <a:prstGeom prst="rect">
            <a:avLst/>
          </a:prstGeom>
          <a:noFill/>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i="1" u="sng" dirty="0" smtClean="0">
                <a:solidFill>
                  <a:srgbClr val="C00000"/>
                </a:solidFill>
                <a:latin typeface="Times New Roman" pitchFamily="18" charset="0"/>
                <a:cs typeface="Times New Roman" pitchFamily="18" charset="0"/>
              </a:rPr>
              <a:t>Игра «Чудесный мешочек»</a:t>
            </a:r>
            <a:r>
              <a:rPr lang="ru-RU" sz="2700" i="1" dirty="0" smtClean="0">
                <a:solidFill>
                  <a:schemeClr val="bg1"/>
                </a:solidFill>
                <a:latin typeface="Times New Roman" pitchFamily="18" charset="0"/>
                <a:cs typeface="Times New Roman" pitchFamily="18" charset="0"/>
              </a:rPr>
              <a:t/>
            </a:r>
            <a:br>
              <a:rPr lang="ru-RU" sz="2700" i="1" dirty="0" smtClean="0">
                <a:solidFill>
                  <a:schemeClr val="bg1"/>
                </a:solidFill>
                <a:latin typeface="Times New Roman" pitchFamily="18" charset="0"/>
                <a:cs typeface="Times New Roman" pitchFamily="18" charset="0"/>
              </a:rPr>
            </a:b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Цель:</a:t>
            </a:r>
            <a:r>
              <a:rPr lang="ru-RU" sz="2700" dirty="0" smtClean="0">
                <a:solidFill>
                  <a:schemeClr val="bg1"/>
                </a:solidFill>
                <a:latin typeface="Times New Roman" pitchFamily="18" charset="0"/>
                <a:cs typeface="Times New Roman" pitchFamily="18" charset="0"/>
              </a:rPr>
              <a:t> закрепить названия фруктов, формировать умение правильно согласовывать существительное с прилагательным в роде, числе и падеже.</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Оборудование:</a:t>
            </a:r>
            <a:r>
              <a:rPr lang="ru-RU" sz="2700" dirty="0" smtClean="0">
                <a:solidFill>
                  <a:schemeClr val="bg1"/>
                </a:solidFill>
                <a:latin typeface="Times New Roman" pitchFamily="18" charset="0"/>
                <a:cs typeface="Times New Roman" pitchFamily="18" charset="0"/>
              </a:rPr>
              <a:t> мешочек, натуральные фрукты или муляжи.</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Ход.</a:t>
            </a:r>
            <a:r>
              <a:rPr lang="ru-RU" sz="2700" dirty="0" smtClean="0">
                <a:solidFill>
                  <a:schemeClr val="bg1"/>
                </a:solidFill>
                <a:latin typeface="Times New Roman" pitchFamily="18" charset="0"/>
                <a:cs typeface="Times New Roman" pitchFamily="18" charset="0"/>
              </a:rPr>
              <a:t> Перед игрой ребенка знакомят с фруктами и их свойствами. Малыш по одному достает из «чудесного мешочка» фрукты, называет их. Затем он отвечает на вопросы взрослого о цвете, форме, вкусе. Если ребенок затрудняется, взрослый помогает ему. Например: яблоко (какое?) – красное, круглое, сладкое; лимон (какой?) – желтый, овальный, кислый.</a:t>
            </a:r>
            <a:r>
              <a:rPr lang="ru-RU" dirty="0" smtClean="0"/>
              <a:t/>
            </a:r>
            <a:br>
              <a:rPr lang="ru-RU" dirty="0" smtClean="0"/>
            </a:br>
            <a:r>
              <a:rPr lang="ru-RU" dirty="0" smtClean="0"/>
              <a:t> </a:t>
            </a:r>
            <a:br>
              <a:rPr lang="ru-RU" dirty="0" smtClean="0"/>
            </a:br>
            <a:endParaRPr lang="ru-RU" dirty="0">
              <a:solidFill>
                <a:srgbClr val="C00000"/>
              </a:solidFill>
            </a:endParaRPr>
          </a:p>
        </p:txBody>
      </p:sp>
      <p:pic>
        <p:nvPicPr>
          <p:cNvPr id="4098" name="Picture 2" descr="C:\Users\Владимир\Desktop\яблоко.jpg"/>
          <p:cNvPicPr>
            <a:picLocks noChangeAspect="1" noChangeArrowheads="1"/>
          </p:cNvPicPr>
          <p:nvPr/>
        </p:nvPicPr>
        <p:blipFill>
          <a:blip r:embed="rId2" cstate="print"/>
          <a:srcRect/>
          <a:stretch>
            <a:fillRect/>
          </a:stretch>
        </p:blipFill>
        <p:spPr bwMode="auto">
          <a:xfrm>
            <a:off x="214282" y="4572008"/>
            <a:ext cx="2357454" cy="2071726"/>
          </a:xfrm>
          <a:prstGeom prst="rect">
            <a:avLst/>
          </a:prstGeom>
          <a:noFill/>
        </p:spPr>
      </p:pic>
      <p:pic>
        <p:nvPicPr>
          <p:cNvPr id="4099" name="Picture 3" descr="C:\Users\Владимир\Desktop\лимон.jpg"/>
          <p:cNvPicPr>
            <a:picLocks noChangeAspect="1" noChangeArrowheads="1"/>
          </p:cNvPicPr>
          <p:nvPr/>
        </p:nvPicPr>
        <p:blipFill>
          <a:blip r:embed="rId3" cstate="print"/>
          <a:srcRect/>
          <a:stretch>
            <a:fillRect/>
          </a:stretch>
        </p:blipFill>
        <p:spPr bwMode="auto">
          <a:xfrm>
            <a:off x="6500826" y="4572008"/>
            <a:ext cx="2341527" cy="2071702"/>
          </a:xfrm>
          <a:prstGeom prst="rect">
            <a:avLst/>
          </a:prstGeom>
          <a:noFill/>
        </p:spPr>
      </p:pic>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714512"/>
          </a:xfrm>
        </p:spPr>
        <p:txBody>
          <a:bodyPr>
            <a:normAutofit fontScale="90000"/>
          </a:bodyPr>
          <a:lstStyle/>
          <a:p>
            <a:r>
              <a:rPr lang="ru-RU" sz="2700" u="sng" dirty="0" smtClean="0">
                <a:solidFill>
                  <a:srgbClr val="C00000"/>
                </a:solidFill>
                <a:latin typeface="Times New Roman" pitchFamily="18" charset="0"/>
                <a:cs typeface="Times New Roman" pitchFamily="18" charset="0"/>
              </a:rPr>
              <a:t>Игра «Ложка и стакан»</a:t>
            </a:r>
            <a:r>
              <a:rPr lang="ru-RU" sz="2700" i="1" dirty="0" smtClean="0">
                <a:solidFill>
                  <a:schemeClr val="bg1"/>
                </a:solidFill>
                <a:latin typeface="Times New Roman" pitchFamily="18" charset="0"/>
                <a:cs typeface="Times New Roman" pitchFamily="18" charset="0"/>
              </a:rPr>
              <a:t> </a:t>
            </a:r>
            <a:br>
              <a:rPr lang="ru-RU" sz="2700" i="1"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Цель: </a:t>
            </a:r>
            <a:r>
              <a:rPr lang="ru-RU" sz="2700" dirty="0" smtClean="0">
                <a:solidFill>
                  <a:schemeClr val="bg1"/>
                </a:solidFill>
                <a:latin typeface="Times New Roman" pitchFamily="18" charset="0"/>
                <a:cs typeface="Times New Roman" pitchFamily="18" charset="0"/>
              </a:rPr>
              <a:t>сформировать понимание и правильное употребление  предлогов.</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Оборудование:</a:t>
            </a:r>
            <a:r>
              <a:rPr lang="ru-RU" sz="2700" dirty="0" smtClean="0">
                <a:solidFill>
                  <a:schemeClr val="bg1"/>
                </a:solidFill>
                <a:latin typeface="Times New Roman" pitchFamily="18" charset="0"/>
                <a:cs typeface="Times New Roman" pitchFamily="18" charset="0"/>
              </a:rPr>
              <a:t> две ложки и два пластиковых стакана.</a:t>
            </a:r>
            <a:endParaRPr lang="ru-RU" sz="2700" dirty="0"/>
          </a:p>
        </p:txBody>
      </p:sp>
      <p:sp>
        <p:nvSpPr>
          <p:cNvPr id="3" name="Содержимое 2"/>
          <p:cNvSpPr>
            <a:spLocks noGrp="1"/>
          </p:cNvSpPr>
          <p:nvPr>
            <p:ph sz="half" idx="1"/>
          </p:nvPr>
        </p:nvSpPr>
        <p:spPr>
          <a:xfrm>
            <a:off x="457200" y="1600200"/>
            <a:ext cx="5329246" cy="4972072"/>
          </a:xfrm>
        </p:spPr>
        <p:txBody>
          <a:bodyPr>
            <a:normAutofit fontScale="85000" lnSpcReduction="20000"/>
          </a:bodyPr>
          <a:lstStyle/>
          <a:p>
            <a:pPr>
              <a:buNone/>
            </a:pPr>
            <a:r>
              <a:rPr lang="ru-RU" i="1" dirty="0" smtClean="0">
                <a:solidFill>
                  <a:schemeClr val="bg1"/>
                </a:solidFill>
                <a:latin typeface="Times New Roman" pitchFamily="18" charset="0"/>
                <a:cs typeface="Times New Roman" pitchFamily="18" charset="0"/>
              </a:rPr>
              <a:t> </a:t>
            </a:r>
          </a:p>
          <a:p>
            <a:pPr algn="just">
              <a:buNone/>
            </a:pPr>
            <a:r>
              <a:rPr lang="ru-RU" i="1" dirty="0" smtClean="0">
                <a:solidFill>
                  <a:schemeClr val="bg1"/>
                </a:solidFill>
                <a:latin typeface="Times New Roman" pitchFamily="18" charset="0"/>
                <a:cs typeface="Times New Roman" pitchFamily="18" charset="0"/>
              </a:rPr>
              <a:t>Ход.</a:t>
            </a:r>
            <a:r>
              <a:rPr lang="ru-RU" dirty="0" smtClean="0">
                <a:solidFill>
                  <a:schemeClr val="bg1"/>
                </a:solidFill>
                <a:latin typeface="Times New Roman" pitchFamily="18" charset="0"/>
                <a:cs typeface="Times New Roman" pitchFamily="18" charset="0"/>
              </a:rPr>
              <a:t> Перед взрослым и перед ребенком стоит стакан с ложкой. Взрослый демонстрирует ребенку действия с этими предметами и комментирует их: «Я положила ложку в стакан. Я достала ложку из стакана. Я положила ложку за стакан» и т. д. Затем ребенок выполняет инструкции взрослого. После этого, если ребенок говорящий, он может самостоятельно демонстрировать какое-либо действие и комментировать его. Взрослый же в это время следит за правильностью речи малыша.</a:t>
            </a:r>
            <a:endParaRPr lang="ru-RU" dirty="0"/>
          </a:p>
        </p:txBody>
      </p:sp>
      <p:sp>
        <p:nvSpPr>
          <p:cNvPr id="4" name="Содержимое 3"/>
          <p:cNvSpPr>
            <a:spLocks noGrp="1"/>
          </p:cNvSpPr>
          <p:nvPr>
            <p:ph sz="half" idx="2"/>
          </p:nvPr>
        </p:nvSpPr>
        <p:spPr>
          <a:xfrm>
            <a:off x="6072198" y="2000240"/>
            <a:ext cx="2714644" cy="4125923"/>
          </a:xfrm>
        </p:spPr>
        <p:txBody>
          <a:bodyPr>
            <a:normAutofit fontScale="85000" lnSpcReduction="20000"/>
          </a:bodyPr>
          <a:lstStyle/>
          <a:p>
            <a:endParaRPr lang="ru-RU" dirty="0"/>
          </a:p>
        </p:txBody>
      </p:sp>
      <p:pic>
        <p:nvPicPr>
          <p:cNvPr id="5122" name="Picture 2" descr="C:\Users\Владимир\Desktop\ложка.jpg"/>
          <p:cNvPicPr>
            <a:picLocks noChangeAspect="1" noChangeArrowheads="1"/>
          </p:cNvPicPr>
          <p:nvPr/>
        </p:nvPicPr>
        <p:blipFill>
          <a:blip r:embed="rId2"/>
          <a:srcRect/>
          <a:stretch>
            <a:fillRect/>
          </a:stretch>
        </p:blipFill>
        <p:spPr bwMode="auto">
          <a:xfrm>
            <a:off x="6072198" y="1857364"/>
            <a:ext cx="2857520" cy="4786346"/>
          </a:xfrm>
          <a:prstGeom prst="rect">
            <a:avLst/>
          </a:prstGeom>
          <a:noFill/>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785794"/>
          </a:xfrm>
        </p:spPr>
        <p:txBody>
          <a:bodyPr>
            <a:normAutofit fontScale="90000"/>
          </a:bodyPr>
          <a:lstStyle/>
          <a:p>
            <a:r>
              <a:rPr lang="ru-RU" i="1" dirty="0" smtClean="0">
                <a:solidFill>
                  <a:schemeClr val="bg1"/>
                </a:solidFill>
                <a:latin typeface="Times New Roman" pitchFamily="18" charset="0"/>
                <a:cs typeface="Times New Roman" pitchFamily="18" charset="0"/>
              </a:rPr>
              <a:t/>
            </a:r>
            <a:br>
              <a:rPr lang="ru-RU" i="1" dirty="0" smtClean="0">
                <a:solidFill>
                  <a:schemeClr val="bg1"/>
                </a:solidFill>
                <a:latin typeface="Times New Roman" pitchFamily="18" charset="0"/>
                <a:cs typeface="Times New Roman" pitchFamily="18" charset="0"/>
              </a:rPr>
            </a:br>
            <a:r>
              <a:rPr lang="ru-RU" i="1" dirty="0" smtClean="0">
                <a:solidFill>
                  <a:schemeClr val="bg1"/>
                </a:solidFill>
                <a:latin typeface="Times New Roman" pitchFamily="18" charset="0"/>
                <a:cs typeface="Times New Roman" pitchFamily="18" charset="0"/>
              </a:rPr>
              <a:t> </a:t>
            </a:r>
            <a:r>
              <a:rPr lang="ru-RU" sz="2700" i="1" u="sng" dirty="0">
                <a:solidFill>
                  <a:srgbClr val="C00000"/>
                </a:solidFill>
                <a:latin typeface="Times New Roman" pitchFamily="18" charset="0"/>
                <a:cs typeface="Times New Roman" pitchFamily="18" charset="0"/>
              </a:rPr>
              <a:t>Лото «Осенние листья» </a:t>
            </a:r>
            <a:r>
              <a:rPr lang="ru-RU" i="1" u="sng" dirty="0">
                <a:solidFill>
                  <a:srgbClr val="C00000"/>
                </a:solidFill>
                <a:latin typeface="Times New Roman" pitchFamily="18" charset="0"/>
                <a:cs typeface="Times New Roman" pitchFamily="18" charset="0"/>
              </a:rPr>
              <a:t/>
            </a:r>
            <a:br>
              <a:rPr lang="ru-RU" i="1" u="sng" dirty="0">
                <a:solidFill>
                  <a:srgbClr val="C00000"/>
                </a:solidFill>
                <a:latin typeface="Times New Roman" pitchFamily="18" charset="0"/>
                <a:cs typeface="Times New Roman" pitchFamily="18" charset="0"/>
              </a:rPr>
            </a:br>
            <a:endParaRPr lang="ru-RU" dirty="0"/>
          </a:p>
        </p:txBody>
      </p:sp>
      <p:sp>
        <p:nvSpPr>
          <p:cNvPr id="3" name="Объект 2"/>
          <p:cNvSpPr>
            <a:spLocks noGrp="1"/>
          </p:cNvSpPr>
          <p:nvPr>
            <p:ph sz="half" idx="1"/>
          </p:nvPr>
        </p:nvSpPr>
        <p:spPr>
          <a:xfrm>
            <a:off x="179512" y="928670"/>
            <a:ext cx="5106868" cy="5197493"/>
          </a:xfrm>
        </p:spPr>
        <p:txBody>
          <a:bodyPr>
            <a:noAutofit/>
          </a:bodyPr>
          <a:lstStyle/>
          <a:p>
            <a:pPr marL="0" indent="0">
              <a:buNone/>
            </a:pPr>
            <a:r>
              <a:rPr lang="ru-RU" sz="2000" i="1" dirty="0">
                <a:solidFill>
                  <a:schemeClr val="bg1"/>
                </a:solidFill>
                <a:latin typeface="Times New Roman" pitchFamily="18" charset="0"/>
                <a:cs typeface="Times New Roman" pitchFamily="18" charset="0"/>
              </a:rPr>
              <a:t>Цель:</a:t>
            </a:r>
            <a:r>
              <a:rPr lang="ru-RU" sz="2000" dirty="0">
                <a:solidFill>
                  <a:schemeClr val="bg1"/>
                </a:solidFill>
                <a:latin typeface="Times New Roman" pitchFamily="18" charset="0"/>
                <a:cs typeface="Times New Roman" pitchFamily="18" charset="0"/>
              </a:rPr>
              <a:t> расширить словарь по теме «Осень. Деревья</a:t>
            </a:r>
            <a:r>
              <a:rPr lang="ru-RU" sz="2000" dirty="0" smtClean="0">
                <a:solidFill>
                  <a:schemeClr val="bg1"/>
                </a:solidFill>
                <a:latin typeface="Times New Roman" pitchFamily="18" charset="0"/>
                <a:cs typeface="Times New Roman" pitchFamily="18" charset="0"/>
              </a:rPr>
              <a:t>», научить </a:t>
            </a:r>
            <a:r>
              <a:rPr lang="ru-RU" sz="2000" dirty="0">
                <a:solidFill>
                  <a:schemeClr val="bg1"/>
                </a:solidFill>
                <a:latin typeface="Times New Roman" pitchFamily="18" charset="0"/>
                <a:cs typeface="Times New Roman" pitchFamily="18" charset="0"/>
              </a:rPr>
              <a:t>правильно </a:t>
            </a:r>
            <a:r>
              <a:rPr lang="ru-RU" sz="2000" dirty="0" smtClean="0">
                <a:solidFill>
                  <a:schemeClr val="bg1"/>
                </a:solidFill>
                <a:latin typeface="Times New Roman" pitchFamily="18" charset="0"/>
                <a:cs typeface="Times New Roman" pitchFamily="18" charset="0"/>
              </a:rPr>
              <a:t>употреблять существительные с качественными прилагательными.</a:t>
            </a:r>
            <a:r>
              <a:rPr lang="ru-RU" sz="2000" dirty="0">
                <a:solidFill>
                  <a:schemeClr val="bg1"/>
                </a:solidFill>
                <a:latin typeface="Times New Roman" pitchFamily="18" charset="0"/>
                <a:cs typeface="Times New Roman" pitchFamily="18" charset="0"/>
              </a:rPr>
              <a:t/>
            </a:r>
            <a:br>
              <a:rPr lang="ru-RU" sz="2000" dirty="0">
                <a:solidFill>
                  <a:schemeClr val="bg1"/>
                </a:solidFill>
                <a:latin typeface="Times New Roman" pitchFamily="18" charset="0"/>
                <a:cs typeface="Times New Roman" pitchFamily="18" charset="0"/>
              </a:rPr>
            </a:br>
            <a:r>
              <a:rPr lang="ru-RU" sz="2000" i="1" dirty="0">
                <a:solidFill>
                  <a:schemeClr val="bg1"/>
                </a:solidFill>
                <a:latin typeface="Times New Roman" pitchFamily="18" charset="0"/>
                <a:cs typeface="Times New Roman" pitchFamily="18" charset="0"/>
              </a:rPr>
              <a:t>Оборудование:</a:t>
            </a:r>
            <a:r>
              <a:rPr lang="ru-RU" sz="2000" dirty="0">
                <a:solidFill>
                  <a:schemeClr val="bg1"/>
                </a:solidFill>
                <a:latin typeface="Times New Roman" pitchFamily="18" charset="0"/>
                <a:cs typeface="Times New Roman" pitchFamily="18" charset="0"/>
              </a:rPr>
              <a:t> осенние листья березы, рябины, клена и дуба, наклеенные на одну большую карточку, и на отдельные карточки.</a:t>
            </a:r>
            <a:br>
              <a:rPr lang="ru-RU" sz="2000" dirty="0">
                <a:solidFill>
                  <a:schemeClr val="bg1"/>
                </a:solidFill>
                <a:latin typeface="Times New Roman" pitchFamily="18" charset="0"/>
                <a:cs typeface="Times New Roman" pitchFamily="18" charset="0"/>
              </a:rPr>
            </a:br>
            <a:r>
              <a:rPr lang="ru-RU" sz="2000" i="1" u="sng" dirty="0">
                <a:solidFill>
                  <a:srgbClr val="C00000"/>
                </a:solidFill>
                <a:latin typeface="Times New Roman" pitchFamily="18" charset="0"/>
                <a:cs typeface="Times New Roman" pitchFamily="18" charset="0"/>
              </a:rPr>
              <a:t/>
            </a:r>
            <a:br>
              <a:rPr lang="ru-RU" sz="2000" i="1" u="sng" dirty="0">
                <a:solidFill>
                  <a:srgbClr val="C00000"/>
                </a:solidFill>
                <a:latin typeface="Times New Roman" pitchFamily="18" charset="0"/>
                <a:cs typeface="Times New Roman" pitchFamily="18" charset="0"/>
              </a:rPr>
            </a:br>
            <a:r>
              <a:rPr lang="ru-RU" sz="2000" i="1" dirty="0">
                <a:solidFill>
                  <a:schemeClr val="bg1"/>
                </a:solidFill>
                <a:latin typeface="Times New Roman" pitchFamily="18" charset="0"/>
                <a:cs typeface="Times New Roman" pitchFamily="18" charset="0"/>
              </a:rPr>
              <a:t>Ход.</a:t>
            </a:r>
            <a:r>
              <a:rPr lang="ru-RU" sz="2000" dirty="0">
                <a:solidFill>
                  <a:schemeClr val="bg1"/>
                </a:solidFill>
                <a:latin typeface="Times New Roman" pitchFamily="18" charset="0"/>
                <a:cs typeface="Times New Roman" pitchFamily="18" charset="0"/>
              </a:rPr>
              <a:t> Игра проводится после знакомства с осенними листьями на прогулке. Перед ребенком лежит большая карточка. Рядом сложены в стопку маленькие. Он берет одну маленькую карточку и определяет, лист какого дерева у него оказался: «Это лист </a:t>
            </a:r>
            <a:r>
              <a:rPr lang="ru-RU" sz="2000" dirty="0" smtClean="0">
                <a:solidFill>
                  <a:schemeClr val="bg1"/>
                </a:solidFill>
                <a:latin typeface="Times New Roman" pitchFamily="18" charset="0"/>
                <a:cs typeface="Times New Roman" pitchFamily="18" charset="0"/>
              </a:rPr>
              <a:t>клена. Кленовый лист» </a:t>
            </a:r>
            <a:r>
              <a:rPr lang="ru-RU" sz="2000" dirty="0">
                <a:solidFill>
                  <a:schemeClr val="bg1"/>
                </a:solidFill>
                <a:latin typeface="Times New Roman" pitchFamily="18" charset="0"/>
                <a:cs typeface="Times New Roman" pitchFamily="18" charset="0"/>
              </a:rPr>
              <a:t>и т. п. Затем ищет такой же лист на большой карточке и накладывает на него маленькую. Неговорящего ребенка просят найти и показать лист клена, березы и т. д.</a:t>
            </a:r>
            <a:r>
              <a:rPr lang="ru-RU" sz="1800" dirty="0"/>
              <a:t/>
            </a:r>
            <a:br>
              <a:rPr lang="ru-RU" sz="1800" dirty="0"/>
            </a:br>
            <a:endParaRPr lang="ru-RU" sz="1800" dirty="0"/>
          </a:p>
        </p:txBody>
      </p:sp>
      <p:pic>
        <p:nvPicPr>
          <p:cNvPr id="5" name="Picture 2" descr="C:\Users\3\Desktop\лото.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286380" y="1643050"/>
            <a:ext cx="3677538" cy="3500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59699"/>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sz="2700" i="1" dirty="0" smtClean="0">
                <a:solidFill>
                  <a:srgbClr val="C00000"/>
                </a:solidFill>
                <a:latin typeface="Times New Roman" pitchFamily="18" charset="0"/>
                <a:cs typeface="Times New Roman" pitchFamily="18" charset="0"/>
              </a:rPr>
              <a:t>Игра</a:t>
            </a:r>
            <a:r>
              <a:rPr lang="ru-RU" i="1" dirty="0" smtClean="0"/>
              <a:t> </a:t>
            </a:r>
            <a:r>
              <a:rPr lang="ru-RU" sz="2700" i="1" u="sng" dirty="0" smtClean="0">
                <a:solidFill>
                  <a:srgbClr val="C00000"/>
                </a:solidFill>
                <a:latin typeface="Times New Roman" pitchFamily="18" charset="0"/>
                <a:cs typeface="Times New Roman" pitchFamily="18" charset="0"/>
              </a:rPr>
              <a:t>«Угостим медведей чаем»</a:t>
            </a:r>
            <a:r>
              <a:rPr lang="ru-RU" sz="2700" dirty="0" smtClean="0">
                <a:solidFill>
                  <a:schemeClr val="bg1"/>
                </a:solidFill>
                <a:latin typeface="Times New Roman" pitchFamily="18" charset="0"/>
                <a:cs typeface="Times New Roman" pitchFamily="18" charset="0"/>
              </a:rPr>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Цель:</a:t>
            </a:r>
            <a:r>
              <a:rPr lang="ru-RU" sz="2700" dirty="0" smtClean="0">
                <a:solidFill>
                  <a:schemeClr val="bg1"/>
                </a:solidFill>
                <a:latin typeface="Times New Roman" pitchFamily="18" charset="0"/>
                <a:cs typeface="Times New Roman" pitchFamily="18" charset="0"/>
              </a:rPr>
              <a:t> закрепить названия предметов посуды, познакомить с уменьшительно-ласкательной формой слов. </a:t>
            </a:r>
            <a:r>
              <a:rPr lang="ru-RU" sz="2700" i="1" dirty="0" smtClean="0">
                <a:solidFill>
                  <a:schemeClr val="bg1"/>
                </a:solidFill>
                <a:latin typeface="Times New Roman" pitchFamily="18" charset="0"/>
                <a:cs typeface="Times New Roman" pitchFamily="18" charset="0"/>
              </a:rPr>
              <a:t>Оборудование: </a:t>
            </a:r>
            <a:r>
              <a:rPr lang="ru-RU" sz="2700" dirty="0" smtClean="0">
                <a:solidFill>
                  <a:schemeClr val="bg1"/>
                </a:solidFill>
                <a:latin typeface="Times New Roman" pitchFamily="18" charset="0"/>
                <a:cs typeface="Times New Roman" pitchFamily="18" charset="0"/>
              </a:rPr>
              <a:t>два набора посуды разной величины, книга «Три медведя» .</a:t>
            </a:r>
            <a:br>
              <a:rPr lang="ru-RU" sz="2700" dirty="0" smtClean="0">
                <a:solidFill>
                  <a:schemeClr val="bg1"/>
                </a:solidFill>
                <a:latin typeface="Times New Roman" pitchFamily="18" charset="0"/>
                <a:cs typeface="Times New Roman" pitchFamily="18" charset="0"/>
              </a:rPr>
            </a:br>
            <a:r>
              <a:rPr lang="ru-RU" sz="2700" i="1" dirty="0" smtClean="0">
                <a:solidFill>
                  <a:schemeClr val="bg1"/>
                </a:solidFill>
                <a:latin typeface="Times New Roman" pitchFamily="18" charset="0"/>
                <a:cs typeface="Times New Roman" pitchFamily="18" charset="0"/>
              </a:rPr>
              <a:t>Ход:</a:t>
            </a:r>
            <a:r>
              <a:rPr lang="ru-RU" sz="2700" dirty="0" smtClean="0">
                <a:solidFill>
                  <a:schemeClr val="bg1"/>
                </a:solidFill>
                <a:latin typeface="Times New Roman" pitchFamily="18" charset="0"/>
                <a:cs typeface="Times New Roman" pitchFamily="18" charset="0"/>
              </a:rPr>
              <a:t> </a:t>
            </a:r>
            <a:r>
              <a:rPr lang="ru-RU" sz="2800" dirty="0" smtClean="0">
                <a:solidFill>
                  <a:schemeClr val="bg1"/>
                </a:solidFill>
                <a:latin typeface="Times New Roman" pitchFamily="18" charset="0"/>
                <a:cs typeface="Times New Roman" pitchFamily="18" charset="0"/>
              </a:rPr>
              <a:t> Предварительно перечитывают ребенку сказку «Три медведя». Затем взрослый предлагает ребенку поиграть. </a:t>
            </a:r>
            <a:r>
              <a:rPr lang="ru-RU" sz="2800" dirty="0" err="1" smtClean="0">
                <a:solidFill>
                  <a:schemeClr val="bg1"/>
                </a:solidFill>
                <a:latin typeface="Times New Roman" pitchFamily="18" charset="0"/>
                <a:cs typeface="Times New Roman" pitchFamily="18" charset="0"/>
              </a:rPr>
              <a:t>Михаило</a:t>
            </a:r>
            <a:r>
              <a:rPr lang="ru-RU" sz="2800" dirty="0" smtClean="0">
                <a:solidFill>
                  <a:schemeClr val="bg1"/>
                </a:solidFill>
                <a:latin typeface="Times New Roman" pitchFamily="18" charset="0"/>
                <a:cs typeface="Times New Roman" pitchFamily="18" charset="0"/>
              </a:rPr>
              <a:t> </a:t>
            </a:r>
            <a:r>
              <a:rPr lang="ru-RU" sz="2800" dirty="0" err="1" smtClean="0">
                <a:solidFill>
                  <a:schemeClr val="bg1"/>
                </a:solidFill>
                <a:latin typeface="Times New Roman" pitchFamily="18" charset="0"/>
                <a:cs typeface="Times New Roman" pitchFamily="18" charset="0"/>
              </a:rPr>
              <a:t>Потапыч</a:t>
            </a:r>
            <a:r>
              <a:rPr lang="ru-RU" sz="2800" dirty="0" smtClean="0">
                <a:solidFill>
                  <a:schemeClr val="bg1"/>
                </a:solidFill>
                <a:latin typeface="Times New Roman" pitchFamily="18" charset="0"/>
                <a:cs typeface="Times New Roman" pitchFamily="18" charset="0"/>
              </a:rPr>
              <a:t> и Мишутка придут в гости.  </a:t>
            </a:r>
            <a:r>
              <a:rPr lang="ru-RU" sz="2700" dirty="0" smtClean="0">
                <a:solidFill>
                  <a:schemeClr val="bg1"/>
                </a:solidFill>
                <a:latin typeface="Times New Roman" pitchFamily="18" charset="0"/>
                <a:cs typeface="Times New Roman" pitchFamily="18" charset="0"/>
              </a:rPr>
              <a:t>Ребенок накрывает стол для чаепития. Взрослый комментирует действия ребенка, </a:t>
            </a:r>
            <a:r>
              <a:rPr lang="ru-RU" sz="2700" dirty="0" err="1" smtClean="0">
                <a:solidFill>
                  <a:schemeClr val="bg1"/>
                </a:solidFill>
                <a:latin typeface="Times New Roman" pitchFamily="18" charset="0"/>
                <a:cs typeface="Times New Roman" pitchFamily="18" charset="0"/>
              </a:rPr>
              <a:t>Мишуткину</a:t>
            </a:r>
            <a:r>
              <a:rPr lang="ru-RU" sz="2700" dirty="0" smtClean="0">
                <a:solidFill>
                  <a:schemeClr val="bg1"/>
                </a:solidFill>
                <a:latin typeface="Times New Roman" pitchFamily="18" charset="0"/>
                <a:cs typeface="Times New Roman" pitchFamily="18" charset="0"/>
              </a:rPr>
              <a:t> посуду необходимо называть ласково и побуждать к этому ребенка: чашка - чашечка тарелка – тарелочка, ложка-ложечка и т.д.</a:t>
            </a:r>
            <a:r>
              <a:rPr lang="ru-RU" dirty="0" smtClean="0"/>
              <a:t/>
            </a:r>
            <a:br>
              <a:rPr lang="ru-RU" dirty="0" smtClean="0"/>
            </a:br>
            <a:endParaRPr lang="ru-RU" dirty="0"/>
          </a:p>
        </p:txBody>
      </p:sp>
      <p:pic>
        <p:nvPicPr>
          <p:cNvPr id="1026" name="Picture 2" descr="C:\Users\Владимир\Desktop\МП.jpg"/>
          <p:cNvPicPr>
            <a:picLocks noChangeAspect="1" noChangeArrowheads="1"/>
          </p:cNvPicPr>
          <p:nvPr/>
        </p:nvPicPr>
        <p:blipFill>
          <a:blip r:embed="rId2"/>
          <a:srcRect/>
          <a:stretch>
            <a:fillRect/>
          </a:stretch>
        </p:blipFill>
        <p:spPr bwMode="auto">
          <a:xfrm>
            <a:off x="7358050" y="4357694"/>
            <a:ext cx="1785950" cy="2500306"/>
          </a:xfrm>
          <a:prstGeom prst="rect">
            <a:avLst/>
          </a:prstGeom>
          <a:noFill/>
        </p:spPr>
      </p:pic>
      <p:pic>
        <p:nvPicPr>
          <p:cNvPr id="1027" name="Picture 3" descr="C:\Users\Владимир\Desktop\мишутка.jpg"/>
          <p:cNvPicPr>
            <a:picLocks noChangeAspect="1" noChangeArrowheads="1"/>
          </p:cNvPicPr>
          <p:nvPr/>
        </p:nvPicPr>
        <p:blipFill>
          <a:blip r:embed="rId3"/>
          <a:srcRect/>
          <a:stretch>
            <a:fillRect/>
          </a:stretch>
        </p:blipFill>
        <p:spPr bwMode="auto">
          <a:xfrm>
            <a:off x="0" y="4357669"/>
            <a:ext cx="1714480" cy="2500331"/>
          </a:xfrm>
          <a:prstGeom prst="rect">
            <a:avLst/>
          </a:prstGeom>
          <a:noFill/>
        </p:spPr>
      </p:pic>
      <p:pic>
        <p:nvPicPr>
          <p:cNvPr id="1028" name="Picture 4" descr="C:\Users\Владимир\Desktop\сервиз.jpg"/>
          <p:cNvPicPr>
            <a:picLocks noChangeAspect="1" noChangeArrowheads="1"/>
          </p:cNvPicPr>
          <p:nvPr/>
        </p:nvPicPr>
        <p:blipFill>
          <a:blip r:embed="rId4" cstate="print"/>
          <a:srcRect/>
          <a:stretch>
            <a:fillRect/>
          </a:stretch>
        </p:blipFill>
        <p:spPr bwMode="auto">
          <a:xfrm>
            <a:off x="3143240" y="4929174"/>
            <a:ext cx="3000396" cy="1928826"/>
          </a:xfrm>
          <a:prstGeom prst="rect">
            <a:avLst/>
          </a:prstGeom>
          <a:noFill/>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smtClean="0"/>
              <a:t>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i="1" dirty="0" smtClean="0"/>
              <a:t/>
            </a:r>
            <a:br>
              <a:rPr lang="ru-RU" i="1" dirty="0" smtClean="0"/>
            </a:br>
            <a:r>
              <a:rPr lang="ru-RU" sz="2200" i="1" dirty="0" smtClean="0">
                <a:solidFill>
                  <a:srgbClr val="C00000"/>
                </a:solidFill>
                <a:latin typeface="Times New Roman" pitchFamily="18" charset="0"/>
                <a:cs typeface="Times New Roman" pitchFamily="18" charset="0"/>
              </a:rPr>
              <a:t>Игра</a:t>
            </a:r>
            <a:r>
              <a:rPr lang="ru-RU" sz="2200" i="1" dirty="0" smtClean="0"/>
              <a:t> </a:t>
            </a:r>
            <a:r>
              <a:rPr lang="ru-RU" sz="2200" i="1" u="sng" dirty="0" smtClean="0">
                <a:solidFill>
                  <a:srgbClr val="C00000"/>
                </a:solidFill>
                <a:latin typeface="Times New Roman" pitchFamily="18" charset="0"/>
                <a:cs typeface="Times New Roman" pitchFamily="18" charset="0"/>
              </a:rPr>
              <a:t>«Моем посуду»</a:t>
            </a:r>
            <a:br>
              <a:rPr lang="ru-RU" sz="2200" i="1" u="sng" dirty="0" smtClean="0">
                <a:solidFill>
                  <a:srgbClr val="C00000"/>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
            </a:r>
            <a:br>
              <a:rPr lang="ru-RU" sz="2200"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Цель: у</a:t>
            </a:r>
            <a:r>
              <a:rPr lang="ru-RU" sz="2200" dirty="0" smtClean="0">
                <a:solidFill>
                  <a:schemeClr val="bg1"/>
                </a:solidFill>
                <a:latin typeface="Times New Roman" pitchFamily="18" charset="0"/>
                <a:cs typeface="Times New Roman" pitchFamily="18" charset="0"/>
              </a:rPr>
              <a:t>чить образовывать имена прилагательные от имен существительных. </a:t>
            </a:r>
            <a:r>
              <a:rPr lang="ru-RU" sz="2200" i="1" dirty="0" smtClean="0">
                <a:solidFill>
                  <a:schemeClr val="bg1"/>
                </a:solidFill>
                <a:latin typeface="Times New Roman" pitchFamily="18" charset="0"/>
                <a:cs typeface="Times New Roman" pitchFamily="18" charset="0"/>
              </a:rPr>
              <a:t/>
            </a:r>
            <a:br>
              <a:rPr lang="ru-RU" sz="2200" i="1"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Оборудование. </a:t>
            </a:r>
            <a:r>
              <a:rPr lang="ru-RU" sz="2200" dirty="0" smtClean="0">
                <a:solidFill>
                  <a:schemeClr val="bg1"/>
                </a:solidFill>
                <a:latin typeface="Times New Roman" pitchFamily="18" charset="0"/>
                <a:cs typeface="Times New Roman" pitchFamily="18" charset="0"/>
              </a:rPr>
              <a:t>Таз с водой, посуда из различного материала.</a:t>
            </a:r>
            <a:br>
              <a:rPr lang="ru-RU" sz="2200" dirty="0" smtClean="0">
                <a:solidFill>
                  <a:schemeClr val="bg1"/>
                </a:solidFill>
                <a:latin typeface="Times New Roman" pitchFamily="18" charset="0"/>
                <a:cs typeface="Times New Roman" pitchFamily="18" charset="0"/>
              </a:rPr>
            </a:br>
            <a:r>
              <a:rPr lang="ru-RU" sz="2200" i="1" dirty="0" smtClean="0">
                <a:solidFill>
                  <a:schemeClr val="bg1"/>
                </a:solidFill>
                <a:latin typeface="Times New Roman" pitchFamily="18" charset="0"/>
                <a:cs typeface="Times New Roman" pitchFamily="18" charset="0"/>
              </a:rPr>
              <a:t>Ход</a:t>
            </a:r>
            <a:r>
              <a:rPr lang="ru-RU" sz="2200" dirty="0" smtClean="0">
                <a:solidFill>
                  <a:schemeClr val="bg1"/>
                </a:solidFill>
                <a:latin typeface="Times New Roman" pitchFamily="18" charset="0"/>
                <a:cs typeface="Times New Roman" pitchFamily="18" charset="0"/>
              </a:rPr>
              <a:t>. Взрослый называет предмет, ребенок – прилагательное, характеризующее материал, из которого он сделан.</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Например: Вилка из металла (какая?) – металлическая.</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Стакан из стекла – стеклянный.</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Ваза из хрусталя – хрустальная.</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Ложка из дерева – деревянная.</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Тарелка из пластмассы – пластмассовая.</a:t>
            </a:r>
            <a:br>
              <a:rPr lang="ru-RU" sz="2200" dirty="0" smtClean="0">
                <a:solidFill>
                  <a:schemeClr val="bg1"/>
                </a:solidFill>
                <a:latin typeface="Times New Roman" pitchFamily="18" charset="0"/>
                <a:cs typeface="Times New Roman" pitchFamily="18" charset="0"/>
              </a:rPr>
            </a:br>
            <a:r>
              <a:rPr lang="ru-RU" sz="2200" dirty="0" smtClean="0">
                <a:solidFill>
                  <a:schemeClr val="bg1"/>
                </a:solidFill>
                <a:latin typeface="Times New Roman" pitchFamily="18" charset="0"/>
                <a:cs typeface="Times New Roman" pitchFamily="18" charset="0"/>
              </a:rPr>
              <a:t>Чашка из фарфора – фарфоровая.</a:t>
            </a:r>
            <a:r>
              <a:rPr lang="ru-RU" dirty="0" smtClean="0"/>
              <a:t/>
            </a:r>
            <a:br>
              <a:rPr lang="ru-RU" dirty="0" smtClean="0"/>
            </a:br>
            <a:endParaRPr lang="ru-RU" dirty="0"/>
          </a:p>
        </p:txBody>
      </p:sp>
      <p:pic>
        <p:nvPicPr>
          <p:cNvPr id="2050" name="Picture 2" descr="C:\Users\Владимир\Desktop\посуда.jpg"/>
          <p:cNvPicPr>
            <a:picLocks noChangeAspect="1" noChangeArrowheads="1"/>
          </p:cNvPicPr>
          <p:nvPr/>
        </p:nvPicPr>
        <p:blipFill>
          <a:blip r:embed="rId2"/>
          <a:srcRect/>
          <a:stretch>
            <a:fillRect/>
          </a:stretch>
        </p:blipFill>
        <p:spPr bwMode="auto">
          <a:xfrm>
            <a:off x="2571736" y="4143380"/>
            <a:ext cx="4214842" cy="2571768"/>
          </a:xfrm>
          <a:prstGeom prst="rect">
            <a:avLst/>
          </a:prstGeom>
          <a:noFill/>
        </p:spPr>
      </p:pic>
    </p:spTree>
  </p:cSld>
  <p:clrMapOvr>
    <a:masterClrMapping/>
  </p:clrMapOvr>
  <p:transition>
    <p:wipe dir="r"/>
  </p:transition>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2725</TotalTime>
  <Words>65</Words>
  <Application>Microsoft Office PowerPoint</Application>
  <PresentationFormat>Экран (4:3)</PresentationFormat>
  <Paragraphs>26</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               МУНИЦИПАЛЬНОЕ ДОШКОЛЬНОЕ ОБРАЗОВАТЕЛЬНОЕ УЧРЕЖДЕНИЕ «ДЕТСКИЙ САД «СКАЗКА» Г. НАДЫМА» (МДОУ «Детский сад «Сказка» г. Надыма»)   ИГРЫ  на развитие грамматического строя речи                                                                                                                                                                    Подготовила:                                                                                                                                                      учитель-логопед                                                                                                                                 Долматова Елена Николаевна  Надым 2021 </vt:lpstr>
      <vt:lpstr>                  Грамматический строй речи — это взаимодействие слов между собой в словосочетаниях и предложениях.  Различают морфологическую и синтаксическую системы грамматического строя.   Морфологическая система – это умение владеть приемами словоизменения и словообразования.   Синтаксическая система — умение составлять предложения и грамматически верно сочетать  слова в предложении.   </vt:lpstr>
      <vt:lpstr>             Выделяют следующие неправильные формы сочетания слов в предложении:  — неправильное употребление родовых, числовых, падежных окончаний существительных, местоимений, прилагательных (копает лопата, красный шары, много ложков); — неправильное согласование глаголов с существительными и местоимениями (дети рисует, они упал). — неправильное употребление падежных и родовых окончаний количественных числительных (нет два пуговиц); — неправильное употребление родовых и числовых окончаний глаголов в прошедшем времени (дерево упала); — неправильное употребление предложно – падежных конструкций (под стола, в дому, из стакан). </vt:lpstr>
      <vt:lpstr>         Игра с мячом «Один - много»  Цель: научить образовывать существительные множественного числа. Оборудование: мяч.  Ход. Взрослый называет существительное в единственном числе и бросает ребенку мяч. Ребенок называет существительное во множественном числе и возвращает мяч: (дождь – дожди; капля – капли; лист – листья; гриб – грибы; стул - стулья; плащ — плащи; птица – птицы).    </vt:lpstr>
      <vt:lpstr>            Игра «Чудесный мешочек»  Цель: закрепить названия фруктов, формировать умение правильно согласовывать существительное с прилагательным в роде, числе и падеже. Оборудование: мешочек, натуральные фрукты или муляжи. Ход. Перед игрой ребенка знакомят с фруктами и их свойствами. Малыш по одному достает из «чудесного мешочка» фрукты, называет их. Затем он отвечает на вопросы взрослого о цвете, форме, вкусе. Если ребенок затрудняется, взрослый помогает ему. Например: яблоко (какое?) – красное, круглое, сладкое; лимон (какой?) – желтый, овальный, кислый.   </vt:lpstr>
      <vt:lpstr>Игра «Ложка и стакан»  Цель: сформировать понимание и правильное употребление  предлогов. Оборудование: две ложки и два пластиковых стакана.</vt:lpstr>
      <vt:lpstr>  Лото «Осенние листья»  </vt:lpstr>
      <vt:lpstr>       Игра «Угостим медведей чаем» Цель: закрепить названия предметов посуды, познакомить с уменьшительно-ласкательной формой слов. Оборудование: два набора посуды разной величины, книга «Три медведя» . Ход:  Предварительно перечитывают ребенку сказку «Три медведя». Затем взрослый предлагает ребенку поиграть. Михаило Потапыч и Мишутка придут в гости.  Ребенок накрывает стол для чаепития. Взрослый комментирует действия ребенка, Мишуткину посуду необходимо называть ласково и побуждать к этому ребенка: чашка - чашечка тарелка – тарелочка, ложка-ложечка и т.д. </vt:lpstr>
      <vt:lpstr>      Игра «Моем посуду»  Цель: учить образовывать имена прилагательные от имен существительных.  Оборудование. Таз с водой, посуда из различного материала. Ход. Взрослый называет предмет, ребенок – прилагательное, характеризующее материал, из которого он сделан. Например: Вилка из металла (какая?) – металлическая. Стакан из стекла – стеклянный. Ваза из хрусталя – хрустальная. Ложка из дерева – деревянная. Тарелка из пластмассы – пластмассовая. Чашка из фарфора – фарфоровая. </vt:lpstr>
      <vt:lpstr>      Игра «Наводим порядок» Цель: развитие навыков словообразования. Оборудование: кухонная посуда, продукты.  Ход. Взрослый сообщает, что на кухне  остался ужасный беспорядок. Нужно разложить продукты по своим местам. Спрашивает ребенка, куда нужно положить хлеб, сахар, сухари, соль, масло, конфеты, молоко. Малыш отвечает: «Хлеб хранят в хлебнице»; «Сахар хранят в сахарнице» и т.д.    </vt:lpstr>
      <vt:lpstr>      Игра "Два и две" Цель: познакомить ребенка с числительными два и две, научить употреблять их в речи. Оборудование: зеркало. Ход: Взрослый объясняет ребенку перед зеркалом, что у него два глаза. Затем он предлагает малышу подумать, чего у него еще два. Ребенок показывает и называет части тела. Взрослый исправляет все допущенные малышом при подборе слов ошибки. </vt:lpstr>
      <vt:lpstr>Игра «Помоги маме найти своих детенышей»</vt:lpstr>
      <vt:lpstr>Игра «Кто что делает?»</vt:lpstr>
      <vt:lpstr>      Игра «Назови мамину профессию» Цель: расширять знания детей о профессиях, совершенствовать навыки образования слов с помощью суффиксов. Оборудование: карточки на тему «Женские профессии». Ход. Взрослый напоминает ребенку, что есть мужские, женские и общие профессии. Затем объясняется условие игры: «Я буду называть общие профессии так, как если бы это было название профессии твоего папы. А ты должен назвать такую же мамину профессию». Например: ткач – ткачиха, повар – повариха, певец – певица, художник – художница, учитель – учительница, спортсмен – спортсменка, портной – портниха, продавец – продавщица, актер – актриса и т.д. </vt:lpstr>
      <vt:lpstr>     Игра "Сплетем веночек" Цель: учить согласовывать существительное с числительным. Оборудование: Настоящие цветы. Ход: Взрослый плетет венок, проговаривая с ребенком словосочетания: "Один одуванчик, два одуванчика, три одуванчика, много одуванчиков." Аналогично можно собрать букет. </vt:lpstr>
      <vt:lpstr>        Игра "Чего не хватает?" Цель:  упражнять в образовании форм родительного падежа, развивать зрительное внимание и целостное восприятие предмета. Оборудование: предметные картинки. Ход: Ребенку предлагают посмотреть на картинку, назвать и дорисовать то, чего не хватает.   </vt:lpstr>
      <vt:lpstr> БЛАГОДАРЮ    ЗА      ВНИМАНИЕ !  Успехов  Вам!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New</cp:lastModifiedBy>
  <cp:revision>287</cp:revision>
  <dcterms:created xsi:type="dcterms:W3CDTF">2013-10-18T07:09:58Z</dcterms:created>
  <dcterms:modified xsi:type="dcterms:W3CDTF">2021-12-08T17:52:47Z</dcterms:modified>
</cp:coreProperties>
</file>