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8"/>
  </p:notesMasterIdLst>
  <p:sldIdLst>
    <p:sldId id="256" r:id="rId2"/>
    <p:sldId id="522" r:id="rId3"/>
    <p:sldId id="673" r:id="rId4"/>
    <p:sldId id="514" r:id="rId5"/>
    <p:sldId id="674" r:id="rId6"/>
    <p:sldId id="513" r:id="rId7"/>
    <p:sldId id="526" r:id="rId8"/>
    <p:sldId id="518" r:id="rId9"/>
    <p:sldId id="523" r:id="rId10"/>
    <p:sldId id="539" r:id="rId11"/>
    <p:sldId id="540" r:id="rId12"/>
    <p:sldId id="541" r:id="rId13"/>
    <p:sldId id="542" r:id="rId14"/>
    <p:sldId id="543" r:id="rId15"/>
    <p:sldId id="544" r:id="rId16"/>
    <p:sldId id="537" r:id="rId17"/>
    <p:sldId id="538" r:id="rId18"/>
    <p:sldId id="555" r:id="rId19"/>
    <p:sldId id="557" r:id="rId20"/>
    <p:sldId id="558" r:id="rId21"/>
    <p:sldId id="556" r:id="rId22"/>
    <p:sldId id="512" r:id="rId23"/>
    <p:sldId id="675" r:id="rId24"/>
    <p:sldId id="525" r:id="rId25"/>
    <p:sldId id="531" r:id="rId26"/>
    <p:sldId id="532" r:id="rId27"/>
    <p:sldId id="545" r:id="rId28"/>
    <p:sldId id="546" r:id="rId29"/>
    <p:sldId id="547" r:id="rId30"/>
    <p:sldId id="548" r:id="rId31"/>
    <p:sldId id="549" r:id="rId32"/>
    <p:sldId id="550" r:id="rId33"/>
    <p:sldId id="528" r:id="rId34"/>
    <p:sldId id="678" r:id="rId35"/>
    <p:sldId id="676" r:id="rId36"/>
    <p:sldId id="529" r:id="rId37"/>
    <p:sldId id="530" r:id="rId38"/>
    <p:sldId id="527" r:id="rId39"/>
    <p:sldId id="484" r:id="rId40"/>
    <p:sldId id="554" r:id="rId41"/>
    <p:sldId id="553" r:id="rId42"/>
    <p:sldId id="679" r:id="rId43"/>
    <p:sldId id="552" r:id="rId44"/>
    <p:sldId id="534" r:id="rId45"/>
    <p:sldId id="560" r:id="rId46"/>
    <p:sldId id="535" r:id="rId47"/>
    <p:sldId id="569" r:id="rId48"/>
    <p:sldId id="561" r:id="rId49"/>
    <p:sldId id="562" r:id="rId50"/>
    <p:sldId id="563" r:id="rId51"/>
    <p:sldId id="564" r:id="rId52"/>
    <p:sldId id="565" r:id="rId53"/>
    <p:sldId id="566" r:id="rId54"/>
    <p:sldId id="567" r:id="rId55"/>
    <p:sldId id="533" r:id="rId56"/>
    <p:sldId id="571" r:id="rId57"/>
    <p:sldId id="572" r:id="rId58"/>
    <p:sldId id="573" r:id="rId59"/>
    <p:sldId id="574" r:id="rId60"/>
    <p:sldId id="570" r:id="rId61"/>
    <p:sldId id="577" r:id="rId62"/>
    <p:sldId id="576" r:id="rId63"/>
    <p:sldId id="579" r:id="rId64"/>
    <p:sldId id="581" r:id="rId65"/>
    <p:sldId id="585" r:id="rId66"/>
    <p:sldId id="587" r:id="rId67"/>
    <p:sldId id="588" r:id="rId68"/>
    <p:sldId id="589" r:id="rId69"/>
    <p:sldId id="590" r:id="rId70"/>
    <p:sldId id="591" r:id="rId71"/>
    <p:sldId id="594" r:id="rId72"/>
    <p:sldId id="592" r:id="rId73"/>
    <p:sldId id="578" r:id="rId74"/>
    <p:sldId id="595" r:id="rId75"/>
    <p:sldId id="493" r:id="rId76"/>
    <p:sldId id="596" r:id="rId77"/>
    <p:sldId id="536" r:id="rId78"/>
    <p:sldId id="597" r:id="rId79"/>
    <p:sldId id="598" r:id="rId80"/>
    <p:sldId id="680" r:id="rId81"/>
    <p:sldId id="603" r:id="rId82"/>
    <p:sldId id="604" r:id="rId83"/>
    <p:sldId id="606" r:id="rId84"/>
    <p:sldId id="616" r:id="rId85"/>
    <p:sldId id="617" r:id="rId86"/>
    <p:sldId id="618" r:id="rId87"/>
  </p:sldIdLst>
  <p:sldSz cx="9144000" cy="6858000" type="screen4x3"/>
  <p:notesSz cx="6797675" cy="987425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E6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48" autoAdjust="0"/>
    <p:restoredTop sz="94669" autoAdjust="0"/>
  </p:normalViewPr>
  <p:slideViewPr>
    <p:cSldViewPr>
      <p:cViewPr varScale="1">
        <p:scale>
          <a:sx n="110" d="100"/>
          <a:sy n="110" d="100"/>
        </p:scale>
        <p:origin x="1578" y="84"/>
      </p:cViewPr>
      <p:guideLst>
        <p:guide orient="horz" pos="2160"/>
        <p:guide pos="2880"/>
      </p:guideLst>
    </p:cSldViewPr>
  </p:slideViewPr>
  <p:outlineViewPr>
    <p:cViewPr>
      <p:scale>
        <a:sx n="33" d="100"/>
        <a:sy n="33" d="100"/>
      </p:scale>
      <p:origin x="48" y="2749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1"/>
            <a:ext cx="2945659" cy="493712"/>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50443" y="1"/>
            <a:ext cx="2945659" cy="493712"/>
          </a:xfrm>
          <a:prstGeom prst="rect">
            <a:avLst/>
          </a:prstGeom>
        </p:spPr>
        <p:txBody>
          <a:bodyPr vert="horz" lIns="91440" tIns="45720" rIns="91440" bIns="45720" rtlCol="0"/>
          <a:lstStyle>
            <a:lvl1pPr algn="r">
              <a:defRPr sz="1200"/>
            </a:lvl1pPr>
          </a:lstStyle>
          <a:p>
            <a:pPr>
              <a:defRPr/>
            </a:pPr>
            <a:fld id="{C6149490-C9B9-4F67-83BA-E82A5C883669}" type="datetimeFigureOut">
              <a:rPr lang="ru-RU"/>
              <a:pPr>
                <a:defRPr/>
              </a:pPr>
              <a:t>16.12.2020</a:t>
            </a:fld>
            <a:endParaRPr lang="ru-RU"/>
          </a:p>
        </p:txBody>
      </p:sp>
      <p:sp>
        <p:nvSpPr>
          <p:cNvPr id="4" name="Образ слайда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79768" y="4690269"/>
            <a:ext cx="5438140" cy="4443412"/>
          </a:xfrm>
          <a:prstGeom prst="rect">
            <a:avLst/>
          </a:prstGeom>
        </p:spPr>
        <p:txBody>
          <a:bodyPr vert="horz" lIns="91440" tIns="45720" rIns="91440" bIns="45720" rtlCol="0"/>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0" y="9378825"/>
            <a:ext cx="2945659" cy="493712"/>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50443" y="9378825"/>
            <a:ext cx="2945659" cy="493712"/>
          </a:xfrm>
          <a:prstGeom prst="rect">
            <a:avLst/>
          </a:prstGeom>
        </p:spPr>
        <p:txBody>
          <a:bodyPr vert="horz" lIns="91440" tIns="45720" rIns="91440" bIns="45720" rtlCol="0" anchor="b"/>
          <a:lstStyle>
            <a:lvl1pPr algn="r">
              <a:defRPr sz="1200"/>
            </a:lvl1pPr>
          </a:lstStyle>
          <a:p>
            <a:pPr>
              <a:defRPr/>
            </a:pPr>
            <a:fld id="{23DEEDAA-C27E-443A-BDF4-2BCAF6CC573B}" type="slidenum">
              <a:rPr lang="ru-RU"/>
              <a:pPr>
                <a:defRPr/>
              </a:pPr>
              <a:t>‹#›</a:t>
            </a:fld>
            <a:endParaRPr lang="ru-RU"/>
          </a:p>
        </p:txBody>
      </p:sp>
    </p:spTree>
    <p:extLst>
      <p:ext uri="{BB962C8B-B14F-4D97-AF65-F5344CB8AC3E}">
        <p14:creationId xmlns:p14="http://schemas.microsoft.com/office/powerpoint/2010/main" val="6859439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23DEEDAA-C27E-443A-BDF4-2BCAF6CC573B}" type="slidenum">
              <a:rPr lang="ru-RU" smtClean="0"/>
              <a:pPr>
                <a:defRPr/>
              </a:pPr>
              <a:t>81</a:t>
            </a:fld>
            <a:endParaRPr lang="ru-RU"/>
          </a:p>
        </p:txBody>
      </p:sp>
    </p:spTree>
    <p:extLst>
      <p:ext uri="{BB962C8B-B14F-4D97-AF65-F5344CB8AC3E}">
        <p14:creationId xmlns:p14="http://schemas.microsoft.com/office/powerpoint/2010/main" val="3413438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23DEEDAA-C27E-443A-BDF4-2BCAF6CC573B}" type="slidenum">
              <a:rPr lang="ru-RU" smtClean="0"/>
              <a:pPr>
                <a:defRPr/>
              </a:pPr>
              <a:t>82</a:t>
            </a:fld>
            <a:endParaRPr lang="ru-RU"/>
          </a:p>
        </p:txBody>
      </p:sp>
    </p:spTree>
    <p:extLst>
      <p:ext uri="{BB962C8B-B14F-4D97-AF65-F5344CB8AC3E}">
        <p14:creationId xmlns:p14="http://schemas.microsoft.com/office/powerpoint/2010/main" val="3413438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23DEEDAA-C27E-443A-BDF4-2BCAF6CC573B}" type="slidenum">
              <a:rPr lang="ru-RU" smtClean="0"/>
              <a:pPr>
                <a:defRPr/>
              </a:pPr>
              <a:t>83</a:t>
            </a:fld>
            <a:endParaRPr lang="ru-RU"/>
          </a:p>
        </p:txBody>
      </p:sp>
    </p:spTree>
    <p:extLst>
      <p:ext uri="{BB962C8B-B14F-4D97-AF65-F5344CB8AC3E}">
        <p14:creationId xmlns:p14="http://schemas.microsoft.com/office/powerpoint/2010/main" val="3413438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23DEEDAA-C27E-443A-BDF4-2BCAF6CC573B}" type="slidenum">
              <a:rPr lang="ru-RU" smtClean="0"/>
              <a:pPr>
                <a:defRPr/>
              </a:pPr>
              <a:t>84</a:t>
            </a:fld>
            <a:endParaRPr lang="ru-RU"/>
          </a:p>
        </p:txBody>
      </p:sp>
    </p:spTree>
    <p:extLst>
      <p:ext uri="{BB962C8B-B14F-4D97-AF65-F5344CB8AC3E}">
        <p14:creationId xmlns:p14="http://schemas.microsoft.com/office/powerpoint/2010/main" val="3413438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23DEEDAA-C27E-443A-BDF4-2BCAF6CC573B}" type="slidenum">
              <a:rPr lang="ru-RU" smtClean="0"/>
              <a:pPr>
                <a:defRPr/>
              </a:pPr>
              <a:t>85</a:t>
            </a:fld>
            <a:endParaRPr lang="ru-RU"/>
          </a:p>
        </p:txBody>
      </p:sp>
    </p:spTree>
    <p:extLst>
      <p:ext uri="{BB962C8B-B14F-4D97-AF65-F5344CB8AC3E}">
        <p14:creationId xmlns:p14="http://schemas.microsoft.com/office/powerpoint/2010/main" val="34134389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23DEEDAA-C27E-443A-BDF4-2BCAF6CC573B}" type="slidenum">
              <a:rPr lang="ru-RU" smtClean="0"/>
              <a:pPr>
                <a:defRPr/>
              </a:pPr>
              <a:t>86</a:t>
            </a:fld>
            <a:endParaRPr lang="ru-RU"/>
          </a:p>
        </p:txBody>
      </p:sp>
    </p:spTree>
    <p:extLst>
      <p:ext uri="{BB962C8B-B14F-4D97-AF65-F5344CB8AC3E}">
        <p14:creationId xmlns:p14="http://schemas.microsoft.com/office/powerpoint/2010/main" val="34134389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xmlns="" id="{87F3494A-4AD2-A749-AA71-BC9F4279D54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82538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29600" cy="1143000"/>
          </a:xfrm>
          <a:prstGeom prst="rect">
            <a:avLst/>
          </a:prstGeom>
        </p:spPr>
        <p:txBody>
          <a:bodyPr/>
          <a:lstStyle>
            <a:lvl1pPr>
              <a:defRPr sz="3600" b="1"/>
            </a:lvl1pPr>
          </a:lstStyle>
          <a:p>
            <a:r>
              <a:rPr lang="ru-RU" dirty="0"/>
              <a:t>Образец заголовка</a:t>
            </a:r>
          </a:p>
        </p:txBody>
      </p:sp>
      <p:sp>
        <p:nvSpPr>
          <p:cNvPr id="3" name="Вертикальный текст 2"/>
          <p:cNvSpPr>
            <a:spLocks noGrp="1"/>
          </p:cNvSpPr>
          <p:nvPr>
            <p:ph type="body" orient="vert" idx="1"/>
          </p:nvPr>
        </p:nvSpPr>
        <p:spPr>
          <a:xfrm>
            <a:off x="457200" y="1600200"/>
            <a:ext cx="8229600" cy="4525963"/>
          </a:xfrm>
          <a:prstGeom prst="rect">
            <a:avLst/>
          </a:prstGeo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2057400" cy="5851525"/>
          </a:xfrm>
          <a:prstGeom prst="rect">
            <a:avLst/>
          </a:prstGeo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9"/>
            <a:ext cx="6019800" cy="5851525"/>
          </a:xfrm>
          <a:prstGeom prst="rect">
            <a:avLst/>
          </a:prstGeo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sz="3600" b="1"/>
            </a:lvl1pPr>
          </a:lstStyle>
          <a:p>
            <a:r>
              <a:rPr lang="ru-RU" dirty="0"/>
              <a:t>Образец заголовка</a:t>
            </a:r>
          </a:p>
        </p:txBody>
      </p:sp>
      <p:sp>
        <p:nvSpPr>
          <p:cNvPr id="3" name="Содержимое 2"/>
          <p:cNvSpPr>
            <a:spLocks noGrp="1"/>
          </p:cNvSpPr>
          <p:nvPr>
            <p:ph idx="1"/>
          </p:nvPr>
        </p:nvSpPr>
        <p:spPr>
          <a:xfrm>
            <a:off x="457200" y="1600200"/>
            <a:ext cx="8229600" cy="4525963"/>
          </a:xfrm>
          <a:prstGeom prst="rect">
            <a:avLst/>
          </a:prstGeom>
        </p:spPr>
        <p:txBody>
          <a:bodyPr/>
          <a:lstStyle>
            <a:lvl1pPr algn="just">
              <a:defRPr sz="1600"/>
            </a:lvl1pPr>
            <a:lvl2pPr algn="just">
              <a:defRPr sz="1600"/>
            </a:lvl2pPr>
            <a:lvl3pPr algn="just">
              <a:defRPr sz="1600"/>
            </a:lvl3pPr>
            <a:lvl4pPr algn="just">
              <a:defRPr sz="1600"/>
            </a:lvl4pPr>
            <a:lvl5pPr algn="just">
              <a:defRPr sz="1600"/>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9672" y="2084851"/>
            <a:ext cx="6120680" cy="1362075"/>
          </a:xfrm>
          <a:prstGeom prst="rect">
            <a:avLst/>
          </a:prstGeom>
        </p:spPr>
        <p:txBody>
          <a:bodyPr anchor="t"/>
          <a:lstStyle>
            <a:lvl1pPr algn="ctr">
              <a:defRPr sz="4000" b="1" cap="all"/>
            </a:lvl1pPr>
          </a:lstStyle>
          <a:p>
            <a:r>
              <a:rPr lang="ru-RU" dirty="0"/>
              <a:t>Образец заголовка</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sz="3600" b="1"/>
            </a:lvl1pPr>
          </a:lstStyle>
          <a:p>
            <a:r>
              <a:rPr lang="ru-RU" dirty="0"/>
              <a:t>Образец заголовка</a:t>
            </a:r>
          </a:p>
        </p:txBody>
      </p:sp>
      <p:sp>
        <p:nvSpPr>
          <p:cNvPr id="3" name="Содержимое 2"/>
          <p:cNvSpPr>
            <a:spLocks noGrp="1"/>
          </p:cNvSpPr>
          <p:nvPr>
            <p:ph sz="half" idx="1"/>
          </p:nvPr>
        </p:nvSpPr>
        <p:spPr>
          <a:xfrm>
            <a:off x="457200" y="1600201"/>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4" name="Содержимое 3"/>
          <p:cNvSpPr>
            <a:spLocks noGrp="1"/>
          </p:cNvSpPr>
          <p:nvPr>
            <p:ph sz="half" idx="2"/>
          </p:nvPr>
        </p:nvSpPr>
        <p:spPr>
          <a:xfrm>
            <a:off x="4648200" y="1600201"/>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sz="3600" b="1"/>
            </a:lvl1pPr>
          </a:lstStyle>
          <a:p>
            <a:r>
              <a:rPr lang="ru-RU" dirty="0"/>
              <a:t>Образец заголовка</a:t>
            </a:r>
          </a:p>
        </p:txBody>
      </p:sp>
      <p:sp>
        <p:nvSpPr>
          <p:cNvPr id="3" name="Текст 2"/>
          <p:cNvSpPr>
            <a:spLocks noGrp="1"/>
          </p:cNvSpPr>
          <p:nvPr>
            <p:ph type="body" idx="1"/>
          </p:nvPr>
        </p:nvSpPr>
        <p:spPr>
          <a:xfrm>
            <a:off x="457200" y="1535113"/>
            <a:ext cx="4040188" cy="63976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dirty="0"/>
              <a:t>Образец текста</a:t>
            </a:r>
          </a:p>
        </p:txBody>
      </p:sp>
      <p:sp>
        <p:nvSpPr>
          <p:cNvPr id="4" name="Содержимое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5" name="Текст 4"/>
          <p:cNvSpPr>
            <a:spLocks noGrp="1"/>
          </p:cNvSpPr>
          <p:nvPr>
            <p:ph type="body" sz="quarter" idx="3"/>
          </p:nvPr>
        </p:nvSpPr>
        <p:spPr>
          <a:xfrm>
            <a:off x="4645027" y="1535113"/>
            <a:ext cx="4041775" cy="63976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7"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lvl1pPr>
              <a:defRPr sz="3600" b="1"/>
            </a:lvl1pPr>
          </a:lstStyle>
          <a:p>
            <a:r>
              <a:rPr lang="ru-RU" dirty="0"/>
              <a:t>Образец заголовка</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2" y="273049"/>
            <a:ext cx="3008313" cy="1162051"/>
          </a:xfrm>
          <a:prstGeom prst="rect">
            <a:avLst/>
          </a:prstGeom>
        </p:spPr>
        <p:txBody>
          <a:bodyPr anchor="b"/>
          <a:lstStyle>
            <a:lvl1pPr algn="l">
              <a:defRPr sz="2000" b="1"/>
            </a:lvl1pPr>
          </a:lstStyle>
          <a:p>
            <a:r>
              <a:rPr lang="ru-RU" dirty="0"/>
              <a:t>Образец заголовка</a:t>
            </a:r>
          </a:p>
        </p:txBody>
      </p:sp>
      <p:sp>
        <p:nvSpPr>
          <p:cNvPr id="3" name="Содержимое 2"/>
          <p:cNvSpPr>
            <a:spLocks noGrp="1"/>
          </p:cNvSpPr>
          <p:nvPr>
            <p:ph idx="1"/>
          </p:nvPr>
        </p:nvSpPr>
        <p:spPr>
          <a:xfrm>
            <a:off x="3575050" y="273052"/>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
        <p:nvSpPr>
          <p:cNvPr id="4" name="Текст 3"/>
          <p:cNvSpPr>
            <a:spLocks noGrp="1"/>
          </p:cNvSpPr>
          <p:nvPr>
            <p:ph type="body" sz="half" idx="2"/>
          </p:nvPr>
        </p:nvSpPr>
        <p:spPr>
          <a:xfrm>
            <a:off x="457202" y="1435102"/>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9"/>
          </a:xfrm>
          <a:prstGeom prst="rect">
            <a:avLst/>
          </a:prstGeo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816" r:id="rId1"/>
    <p:sldLayoutId id="2147483827"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Lst>
  <p:txStyles>
    <p:titleStyle>
      <a:lvl1pPr algn="ctr" rtl="0" eaLnBrk="0" fontAlgn="base" hangingPunct="0">
        <a:spcBef>
          <a:spcPct val="0"/>
        </a:spcBef>
        <a:spcAft>
          <a:spcPct val="0"/>
        </a:spcAft>
        <a:defRPr sz="3600" b="1"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3600" b="1">
          <a:solidFill>
            <a:schemeClr val="tx1"/>
          </a:solidFill>
          <a:latin typeface="Arial" charset="0"/>
          <a:cs typeface="Arial" charset="0"/>
        </a:defRPr>
      </a:lvl2pPr>
      <a:lvl3pPr algn="ctr" rtl="0" eaLnBrk="0" fontAlgn="base" hangingPunct="0">
        <a:spcBef>
          <a:spcPct val="0"/>
        </a:spcBef>
        <a:spcAft>
          <a:spcPct val="0"/>
        </a:spcAft>
        <a:defRPr sz="3600" b="1">
          <a:solidFill>
            <a:schemeClr val="tx1"/>
          </a:solidFill>
          <a:latin typeface="Arial" charset="0"/>
          <a:cs typeface="Arial" charset="0"/>
        </a:defRPr>
      </a:lvl3pPr>
      <a:lvl4pPr algn="ctr" rtl="0" eaLnBrk="0" fontAlgn="base" hangingPunct="0">
        <a:spcBef>
          <a:spcPct val="0"/>
        </a:spcBef>
        <a:spcAft>
          <a:spcPct val="0"/>
        </a:spcAft>
        <a:defRPr sz="3600" b="1">
          <a:solidFill>
            <a:schemeClr val="tx1"/>
          </a:solidFill>
          <a:latin typeface="Arial" charset="0"/>
          <a:cs typeface="Arial" charset="0"/>
        </a:defRPr>
      </a:lvl4pPr>
      <a:lvl5pPr algn="ctr" rtl="0" eaLnBrk="0" fontAlgn="base" hangingPunct="0">
        <a:spcBef>
          <a:spcPct val="0"/>
        </a:spcBef>
        <a:spcAft>
          <a:spcPct val="0"/>
        </a:spcAft>
        <a:defRPr sz="3600" b="1">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1kadry.ru/#/document/99/901807664/ZA00MC42NP/"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1kadry.ru/#/document/99/901807664/ZAP2I7U3IA/"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1kadry.ru/#/document/99/901807664/ZA00MBQ2MQ/"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1kadry.ru/#/document/99/564526927/"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1kadry.ru/#/document/99/901807664/ZAP28UC3JM/"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1kadry.ru/#/document/118/70244/" TargetMode="External"/><Relationship Id="rId2" Type="http://schemas.openxmlformats.org/officeDocument/2006/relationships/hyperlink" Target="https://www.1kadry.ru/#/document/118/69217/"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1kadry.ru/#/document/99/901702323/XA00M3S2MH/"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1kadry.ru/#/document/99/564043733/ZAP1RNQ3AU/"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www.1kadry.ru/#/document/118/69217/" TargetMode="External"/><Relationship Id="rId2" Type="http://schemas.openxmlformats.org/officeDocument/2006/relationships/hyperlink" Target="https://www.1kadry.ru/#/document/118/70244/"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1kadry.ru/#/document/99/564043733/ZAP24QQ3H8/"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1kadry.ru/#/document/99/901807664/ZA00MC42NP/"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1kadry.ru/#/document/99/564043733/ZAP1RNQ3AU/"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www.1kadry.ru/#/document/97/383888/" TargetMode="External"/><Relationship Id="rId2" Type="http://schemas.openxmlformats.org/officeDocument/2006/relationships/hyperlink" Target="https://www.1kadry.ru/#/document/97/383888/po234/"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1kadry.ru/#/document/99/564526927/"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1kadry.ru/#/document/99/564343522/"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www.1kadry.ru/#/document/99/564043733/XA00M9I2N5/" TargetMode="External"/><Relationship Id="rId2" Type="http://schemas.openxmlformats.org/officeDocument/2006/relationships/hyperlink" Target="https://www.1kadry.ru/#/document/99/901807664/ZA02D1E3G6/"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1kadry.ru/#/document/99/564600438/"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pfrf.ru/branches/rostov/news~2020/01/22/198015"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1kadry.ru/#/document/99/901807664/ZAP2DIC3JC/"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s://www.1kadry.ru/#/document/99/564043733/ZAP24QQ3H8/" TargetMode="External"/><Relationship Id="rId2" Type="http://schemas.openxmlformats.org/officeDocument/2006/relationships/hyperlink" Target="https://www.1kadry.ru/#/document/118/69217/"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hyperlink" Target="https://www.1kadry.ru/#/document/99/901807664/ZAP1GS2347/" TargetMode="External"/><Relationship Id="rId2" Type="http://schemas.openxmlformats.org/officeDocument/2006/relationships/hyperlink" Target="https://www.1kadry.ru/#/document/99/901807664/ZAP1JU0372/"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1kadry.ru/#/document/98/24102212/" TargetMode="Externa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www.1kadry.ru/#/document/99/564221518/ZAP1MJQ3A8/" TargetMode="External"/><Relationship Id="rId2" Type="http://schemas.openxmlformats.org/officeDocument/2006/relationships/hyperlink" Target="https://www.1kadry.ru/#/document/99/901807664/XA00MBE2NO/"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hyperlink" Target="https://www.1kadry.ru/#/document/118/71473/" TargetMode="External"/><Relationship Id="rId2" Type="http://schemas.openxmlformats.org/officeDocument/2006/relationships/hyperlink" Target="https://www.1kadry.ru/#/document/118/71488/" TargetMode="Externa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1kadry.ru/#/document/99/564043733/XA00MB62ND/" TargetMode="External"/><Relationship Id="rId4" Type="http://schemas.openxmlformats.org/officeDocument/2006/relationships/hyperlink" Target="https://www.1kadry.ru/#/document/99/564221518/"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vip.1kadry.ru/#/document/99/565314070/" TargetMode="External"/><Relationship Id="rId2" Type="http://schemas.openxmlformats.org/officeDocument/2006/relationships/hyperlink" Target="https://vip.1kadry.ru/#/document/99/901807664/XA00MBE2NO/"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vip.1kadry.ru/#/document/99/565624951/" TargetMode="Externa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1kadry.ru/#/document/97/475698/dfasa6qn2i/" TargetMode="Externa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vip.1kadry.ru/#/document/99/901807664/bssPhr893/" TargetMode="Externa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1kadry.ru/#/document/97/475698/dfasa6qn2i/" TargetMode="Externa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hyperlink" Target="https://vip.1kadry.ru/#/document/99/564221518/ZAP1MJQ3A8/" TargetMode="External"/><Relationship Id="rId2" Type="http://schemas.openxmlformats.org/officeDocument/2006/relationships/hyperlink" Target="https://vip.1kadry.ru/#/document/99/901807664/XA00MBE2NO/"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vip.1kadry.ru/#/document/99/901807664/XA00MBE2NO/" TargetMode="Externa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hyperlink" Target="https://vip.1kadry.ru/#/document/99/565314070/" TargetMode="External"/><Relationship Id="rId2" Type="http://schemas.openxmlformats.org/officeDocument/2006/relationships/hyperlink" Target="https://vip.1kadry.ru/#/document/99/901807664/XA00MBE2NO/"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3.xml.rels><?xml version="1.0" encoding="UTF-8" standalone="yes"?>
<Relationships xmlns="http://schemas.openxmlformats.org/package/2006/relationships"><Relationship Id="rId3" Type="http://schemas.openxmlformats.org/officeDocument/2006/relationships/hyperlink" Target="https://vip.1kadry.ru/#/document/118/71488/" TargetMode="External"/><Relationship Id="rId2" Type="http://schemas.openxmlformats.org/officeDocument/2006/relationships/hyperlink" Target="https://vip.1kadry.ru/#/document/99/901807664/XA00MBE2NO/"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vip.1kadry.ru/#/document/99/564221518/ZAP1S4Q3DB/"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vip.1kadry.ru/#/document/99/901807664/ZAP24CA3DF/" TargetMode="External"/><Relationship Id="rId2" Type="http://schemas.openxmlformats.org/officeDocument/2006/relationships/hyperlink" Target="https://vip.1kadry.ru/#/document/99/901807664/ZAP2IG83LV/" TargetMode="Externa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vip.1kadry.ru/#/document/99/901807664/XA00MBE2NO/" TargetMode="External"/><Relationship Id="rId4" Type="http://schemas.openxmlformats.org/officeDocument/2006/relationships/hyperlink" Target="https://vip.1kadry.ru/#/document/99/901807664/ZAP1S4G394/" TargetMode="Externa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vip.1kadry.ru/#/document/99/564221518/ZAP1M703AC/" TargetMode="Externa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vip.1kadry.ru/#/document/99/564221518/ZAP1LS43BI/" TargetMode="Externa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vip.1kadry.ru/#/document/99/564221518/ZAP1MCO392/" TargetMode="Externa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vip.1kadry.ru/#/document/99/564221518/ZAP1MCO392/" TargetMode="Externa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vip.1kadry.ru/#/document/99/564221518/ZAP1SIQ3B2/" TargetMode="Externa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vip.1kadry.ru/#/document/99/564221518/ZAP1SIQ3B2/" TargetMode="Externa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3" Type="http://schemas.openxmlformats.org/officeDocument/2006/relationships/hyperlink" Target="https://vip.1kadry.ru/#/document/99/564221518/" TargetMode="External"/><Relationship Id="rId2" Type="http://schemas.openxmlformats.org/officeDocument/2006/relationships/hyperlink" Target="https://vip.1kadry.ru/#/document/99/564221518/ZAP1L9Q38E/"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6.xml.rels><?xml version="1.0" encoding="UTF-8" standalone="yes"?>
<Relationships xmlns="http://schemas.openxmlformats.org/package/2006/relationships"><Relationship Id="rId3" Type="http://schemas.openxmlformats.org/officeDocument/2006/relationships/hyperlink" Target="https://vip.1kadry.ru/#/document/99/564221518/" TargetMode="External"/><Relationship Id="rId2" Type="http://schemas.openxmlformats.org/officeDocument/2006/relationships/hyperlink" Target="https://vip.1kadry.ru/#/document/99/564221518/ZAP1L9Q38E/"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vip.1kadry.ru/#/document/99/564221518/ZAP1MCO392/"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1kadry.ru/#/document/99/542668437/ZAP21PA3CN/" TargetMode="External"/><Relationship Id="rId2" Type="http://schemas.openxmlformats.org/officeDocument/2006/relationships/hyperlink" Target="https://www.1kadry.ru/#/document/99/542668437/ZAP1V163D9/"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vip.1kadry.ru/#/document/99/901702323/XA00M3S2MH/" TargetMode="Externa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1kadry.ru/#/document/99/901807667/ZAP1PIK3BO/" TargetMode="Externa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vip.1kadry.ru/#/document/99/564221518/ZAP1P3I3CO/" TargetMode="Externa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3" Type="http://schemas.openxmlformats.org/officeDocument/2006/relationships/hyperlink" Target="https://www.1kadry.ru/#/document/99/564112346/" TargetMode="External"/><Relationship Id="rId2" Type="http://schemas.openxmlformats.org/officeDocument/2006/relationships/hyperlink" Target="https://www.1kadry.ru/#/document/99/564112346/ZAP1TAQ3CU/"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1kadry.ru/#/document/99/9027690/XA00RQI2OQ/" TargetMode="External"/></Relationships>
</file>

<file path=ppt/slides/_rels/slide7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3" Type="http://schemas.openxmlformats.org/officeDocument/2006/relationships/hyperlink" Target="https://www.1kadry.ru/#/document/99/564112346/" TargetMode="External"/><Relationship Id="rId2" Type="http://schemas.openxmlformats.org/officeDocument/2006/relationships/hyperlink" Target="https://www.1kadry.ru/#/document/99/564112346/ZAP1C9C34H/"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3" Type="http://schemas.openxmlformats.org/officeDocument/2006/relationships/hyperlink" Target="https://www.1kadry.ru/#/document/99/564112346/" TargetMode="External"/><Relationship Id="rId2" Type="http://schemas.openxmlformats.org/officeDocument/2006/relationships/hyperlink" Target="https://www.1kadry.ru/#/document/99/564112346/ZAP1TR23H0/"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9.xml.rels><?xml version="1.0" encoding="UTF-8" standalone="yes"?>
<Relationships xmlns="http://schemas.openxmlformats.org/package/2006/relationships"><Relationship Id="rId3" Type="http://schemas.openxmlformats.org/officeDocument/2006/relationships/hyperlink" Target="https://www.1kadry.ru/#/document/99/564112346/" TargetMode="External"/><Relationship Id="rId2" Type="http://schemas.openxmlformats.org/officeDocument/2006/relationships/hyperlink" Target="https://www.1kadry.ru/#/document/99/564112346/ZAP1TR23H0/"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3" Type="http://schemas.openxmlformats.org/officeDocument/2006/relationships/hyperlink" Target="https://vip.1kadry.ru/#/document/99/564112346/" TargetMode="External"/><Relationship Id="rId2" Type="http://schemas.openxmlformats.org/officeDocument/2006/relationships/hyperlink" Target="https://vip.1kadry.ru/#/document/99/564112346/ZAP1C9C34H/"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1.xml.rels><?xml version="1.0" encoding="UTF-8" standalone="yes"?>
<Relationships xmlns="http://schemas.openxmlformats.org/package/2006/relationships"><Relationship Id="rId3" Type="http://schemas.openxmlformats.org/officeDocument/2006/relationships/hyperlink" Target="https://www.1kadry.ru/#/document/99/564112346/ZAP1TR23H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1kadry.ru/#/document/99/564907120/" TargetMode="External"/><Relationship Id="rId4" Type="http://schemas.openxmlformats.org/officeDocument/2006/relationships/hyperlink" Target="https://www.1kadry.ru/#/document/99/564112346/" TargetMode="External"/></Relationships>
</file>

<file path=ppt/slides/_rels/slide82.xml.rels><?xml version="1.0" encoding="UTF-8" standalone="yes"?>
<Relationships xmlns="http://schemas.openxmlformats.org/package/2006/relationships"><Relationship Id="rId3" Type="http://schemas.openxmlformats.org/officeDocument/2006/relationships/hyperlink" Target="https://www.1kadry.ru/#/document/99/564112346/ZAP1TR23H0/"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1kadry.ru/#/document/99/564112346/" TargetMode="External"/></Relationships>
</file>

<file path=ppt/slides/_rels/slide83.xml.rels><?xml version="1.0" encoding="UTF-8" standalone="yes"?>
<Relationships xmlns="http://schemas.openxmlformats.org/package/2006/relationships"><Relationship Id="rId3" Type="http://schemas.openxmlformats.org/officeDocument/2006/relationships/hyperlink" Target="https://www.1kadry.ru/#/document/99/564112346/ZAP1MVG3A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1kadry.ru/#/document/99/564112346/" TargetMode="External"/></Relationships>
</file>

<file path=ppt/slides/_rels/slide84.xml.rels><?xml version="1.0" encoding="UTF-8" standalone="yes"?>
<Relationships xmlns="http://schemas.openxmlformats.org/package/2006/relationships"><Relationship Id="rId3" Type="http://schemas.openxmlformats.org/officeDocument/2006/relationships/hyperlink" Target="https://www.1kadry.ru/#/document/99/564112346/ZAP1MGA393/"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1kadry.ru/#/document/99/564112346/" TargetMode="External"/></Relationships>
</file>

<file path=ppt/slides/_rels/slide85.xml.rels><?xml version="1.0" encoding="UTF-8" standalone="yes"?>
<Relationships xmlns="http://schemas.openxmlformats.org/package/2006/relationships"><Relationship Id="rId3" Type="http://schemas.openxmlformats.org/officeDocument/2006/relationships/hyperlink" Target="https://www.1kadry.ru/#/document/99/564112346/ZAP1MGA393/"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1kadry.ru/#/document/99/564112346/" TargetMode="External"/></Relationships>
</file>

<file path=ppt/slides/_rels/slide8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вал 1">
            <a:extLst>
              <a:ext uri="{FF2B5EF4-FFF2-40B4-BE49-F238E27FC236}">
                <a16:creationId xmlns:a16="http://schemas.microsoft.com/office/drawing/2014/main" xmlns="" id="{C18E6E33-97E4-1846-B250-170A432543D1}"/>
              </a:ext>
            </a:extLst>
          </p:cNvPr>
          <p:cNvSpPr/>
          <p:nvPr/>
        </p:nvSpPr>
        <p:spPr>
          <a:xfrm>
            <a:off x="1979712" y="4797152"/>
            <a:ext cx="1584176" cy="1584176"/>
          </a:xfrm>
          <a:prstGeom prst="ellipse">
            <a:avLst/>
          </a:prstGeom>
          <a:solidFill>
            <a:srgbClr val="FEE6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76" name="Заголовок 1"/>
          <p:cNvSpPr>
            <a:spLocks noGrp="1"/>
          </p:cNvSpPr>
          <p:nvPr>
            <p:ph type="ctrTitle" idx="4294967295"/>
          </p:nvPr>
        </p:nvSpPr>
        <p:spPr>
          <a:xfrm>
            <a:off x="684209" y="2132856"/>
            <a:ext cx="7772400" cy="2334133"/>
          </a:xfrm>
          <a:prstGeom prst="rect">
            <a:avLst/>
          </a:prstGeom>
        </p:spPr>
        <p:txBody>
          <a:bodyPr/>
          <a:lstStyle/>
          <a:p>
            <a:r>
              <a:rPr lang="ru-RU" sz="3200" u="sng" dirty="0"/>
              <a:t>Электронные трудовые книжки: что нужно успеть сделать до конца декабря</a:t>
            </a:r>
          </a:p>
        </p:txBody>
      </p:sp>
      <p:sp>
        <p:nvSpPr>
          <p:cNvPr id="3077" name="Подзаголовок 2"/>
          <p:cNvSpPr>
            <a:spLocks noGrp="1"/>
          </p:cNvSpPr>
          <p:nvPr>
            <p:ph type="subTitle" idx="4294967295"/>
          </p:nvPr>
        </p:nvSpPr>
        <p:spPr>
          <a:xfrm>
            <a:off x="2555776" y="5085184"/>
            <a:ext cx="5688632" cy="11521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indent="0">
              <a:buNone/>
              <a:defRPr/>
            </a:pPr>
            <a:r>
              <a:rPr lang="ru-RU" sz="2000" b="1" dirty="0">
                <a:solidFill>
                  <a:schemeClr val="tx1"/>
                </a:solidFill>
                <a:sym typeface="Calibri"/>
              </a:rPr>
              <a:t>Синицына Анастасия Николаевна</a:t>
            </a:r>
            <a:r>
              <a:rPr lang="ru-RU" sz="1800" kern="0" dirty="0">
                <a:solidFill>
                  <a:schemeClr val="tx1"/>
                </a:solidFill>
                <a:cs typeface="Times New Roman" pitchFamily="18" charset="0"/>
                <a:sym typeface="Calibri"/>
              </a:rPr>
              <a:t/>
            </a:r>
            <a:br>
              <a:rPr lang="ru-RU" sz="1800" kern="0" dirty="0">
                <a:solidFill>
                  <a:schemeClr val="tx1"/>
                </a:solidFill>
                <a:cs typeface="Times New Roman" pitchFamily="18" charset="0"/>
                <a:sym typeface="Calibri"/>
              </a:rPr>
            </a:br>
            <a:r>
              <a:rPr lang="ru-RU" sz="1800" dirty="0">
                <a:solidFill>
                  <a:schemeClr val="tx1"/>
                </a:solidFill>
              </a:rPr>
              <a:t>главный редактор Системы Кадры, </a:t>
            </a:r>
            <a:br>
              <a:rPr lang="ru-RU" sz="1800" dirty="0">
                <a:solidFill>
                  <a:schemeClr val="tx1"/>
                </a:solidFill>
              </a:rPr>
            </a:br>
            <a:r>
              <a:rPr lang="ru-RU" sz="1800" dirty="0">
                <a:solidFill>
                  <a:schemeClr val="tx1"/>
                </a:solidFill>
              </a:rPr>
              <a:t>эксперт по трудовому законодательству</a:t>
            </a:r>
          </a:p>
        </p:txBody>
      </p:sp>
      <p:pic>
        <p:nvPicPr>
          <p:cNvPr id="6" name="Рисунок 5">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143999" cy="195895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2000" dirty="0" smtClean="0"/>
              <a:t>Может </a:t>
            </a:r>
            <a:r>
              <a:rPr lang="ru-RU" sz="2000" dirty="0"/>
              <a:t>ли работник отдела кадров подписать уведомление о переходе на электронные трудовые книжки</a:t>
            </a:r>
            <a:endParaRPr lang="ru-RU" sz="2000" dirty="0">
              <a:latin typeface="Arial" charset="0"/>
              <a:cs typeface="Arial" charset="0"/>
            </a:endParaRPr>
          </a:p>
        </p:txBody>
      </p:sp>
      <p:sp>
        <p:nvSpPr>
          <p:cNvPr id="17411" name="Содержимое 2"/>
          <p:cNvSpPr>
            <a:spLocks noGrp="1"/>
          </p:cNvSpPr>
          <p:nvPr>
            <p:ph idx="4294967295"/>
          </p:nvPr>
        </p:nvSpPr>
        <p:spPr>
          <a:xfrm>
            <a:off x="611560" y="2132856"/>
            <a:ext cx="7920880" cy="3257203"/>
          </a:xfrm>
          <a:prstGeom prst="rect">
            <a:avLst/>
          </a:prstGeom>
        </p:spPr>
        <p:txBody>
          <a:bodyPr/>
          <a:lstStyle/>
          <a:p>
            <a:pPr marL="0" indent="0">
              <a:buNone/>
            </a:pPr>
            <a:r>
              <a:rPr lang="ru-RU" sz="1800" dirty="0" smtClean="0"/>
              <a:t>Если </a:t>
            </a:r>
            <a:r>
              <a:rPr lang="ru-RU" sz="1800" dirty="0"/>
              <a:t>у кадрового работника есть право подписи кадровых документов по доверенности, то он может подписать уведомления. Если права подписи нет, то уведомления должен подписать руководитель организации.</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4142252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2000" dirty="0"/>
              <a:t>Нужно ли уведомлять временных работников о переходе на электронные трудовые книжки</a:t>
            </a:r>
            <a:endParaRPr lang="ru-RU" sz="2000" dirty="0">
              <a:latin typeface="Arial" charset="0"/>
              <a:cs typeface="Arial" charset="0"/>
            </a:endParaRPr>
          </a:p>
        </p:txBody>
      </p:sp>
      <p:sp>
        <p:nvSpPr>
          <p:cNvPr id="17411" name="Содержимое 2"/>
          <p:cNvSpPr>
            <a:spLocks noGrp="1"/>
          </p:cNvSpPr>
          <p:nvPr>
            <p:ph idx="4294967295"/>
          </p:nvPr>
        </p:nvSpPr>
        <p:spPr>
          <a:xfrm>
            <a:off x="611560" y="2132856"/>
            <a:ext cx="7920880" cy="3257203"/>
          </a:xfrm>
          <a:prstGeom prst="rect">
            <a:avLst/>
          </a:prstGeom>
        </p:spPr>
        <p:txBody>
          <a:bodyPr/>
          <a:lstStyle/>
          <a:p>
            <a:pPr marL="0" indent="0">
              <a:buNone/>
            </a:pPr>
            <a:r>
              <a:rPr lang="ru-RU" sz="1800" dirty="0"/>
              <a:t>Если у вас в организации работают временные работники, то их тоже нужно уведомлять о выборе формата трудовой книжки. Поскольку работодатель также ведет трудовые книжки на временных работников, которых приняли по срочному трудовому договору. </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656880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2000" dirty="0"/>
              <a:t>Нужно ли отправлять уведомление об электронных трудовых книжках дистанционному работнику</a:t>
            </a:r>
            <a:endParaRPr lang="ru-RU" sz="2000" dirty="0">
              <a:latin typeface="Arial" charset="0"/>
              <a:cs typeface="Arial" charset="0"/>
            </a:endParaRPr>
          </a:p>
        </p:txBody>
      </p:sp>
      <p:sp>
        <p:nvSpPr>
          <p:cNvPr id="17411" name="Содержимое 2"/>
          <p:cNvSpPr>
            <a:spLocks noGrp="1"/>
          </p:cNvSpPr>
          <p:nvPr>
            <p:ph idx="4294967295"/>
          </p:nvPr>
        </p:nvSpPr>
        <p:spPr>
          <a:xfrm>
            <a:off x="611560" y="2132856"/>
            <a:ext cx="7920880" cy="3257203"/>
          </a:xfrm>
          <a:prstGeom prst="rect">
            <a:avLst/>
          </a:prstGeom>
        </p:spPr>
        <p:txBody>
          <a:bodyPr/>
          <a:lstStyle/>
          <a:p>
            <a:pPr marL="0" indent="0">
              <a:buNone/>
            </a:pPr>
            <a:r>
              <a:rPr lang="ru-RU" sz="1800" dirty="0" smtClean="0"/>
              <a:t>Никаких </a:t>
            </a:r>
            <a:r>
              <a:rPr lang="ru-RU" sz="1800" dirty="0"/>
              <a:t>исключений для дистанционных работников закон не устанавливает, поэтому их также нужно уведомить о переходе на электронные трудовые книжки в общем </a:t>
            </a:r>
            <a:r>
              <a:rPr lang="ru-RU" sz="1800" dirty="0" smtClean="0"/>
              <a:t>порядке.</a:t>
            </a:r>
          </a:p>
          <a:p>
            <a:pPr marL="0" indent="0">
              <a:buNone/>
            </a:pPr>
            <a:r>
              <a:rPr lang="ru-RU" sz="1800" dirty="0"/>
              <a:t>С дистанционными работниками можно обмениваться электронными документами (</a:t>
            </a:r>
            <a:r>
              <a:rPr lang="ru-RU" sz="1800" dirty="0">
                <a:hlinkClick r:id="rId2" tooltip="[#2219] "/>
              </a:rPr>
              <a:t>ст. 312.2 ТК</a:t>
            </a:r>
            <a:r>
              <a:rPr lang="ru-RU" sz="1800" dirty="0"/>
              <a:t>). Сделать это можно, только если у работодателя и самого сотрудника есть электронная цифровая подпись. Если подписи есть, то работодатель может по электронной почте направлять сотруднику все кадровые документы, в том числе уведомление о переходе на новый формат трудовых книжек. Сотрудник также вправе направлять все документы работодателю по электронной почте, в том числе подписать такое уведомление усиленной квалифицированной электронной </a:t>
            </a:r>
            <a:r>
              <a:rPr lang="ru-RU" sz="1800" dirty="0" smtClean="0"/>
              <a:t>подписью.</a:t>
            </a:r>
            <a:endParaRPr lang="ru-RU" sz="1800" dirty="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21701032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2000" dirty="0"/>
              <a:t>Должен ли ИП уведомить себя о переходе на электронные трудовые книжки</a:t>
            </a:r>
            <a:endParaRPr lang="ru-RU" sz="2000" dirty="0">
              <a:latin typeface="Arial" charset="0"/>
              <a:cs typeface="Arial" charset="0"/>
            </a:endParaRPr>
          </a:p>
        </p:txBody>
      </p:sp>
      <p:sp>
        <p:nvSpPr>
          <p:cNvPr id="17411" name="Содержимое 2"/>
          <p:cNvSpPr>
            <a:spLocks noGrp="1"/>
          </p:cNvSpPr>
          <p:nvPr>
            <p:ph idx="4294967295"/>
          </p:nvPr>
        </p:nvSpPr>
        <p:spPr>
          <a:xfrm>
            <a:off x="611560" y="2132856"/>
            <a:ext cx="7920880" cy="3257203"/>
          </a:xfrm>
          <a:prstGeom prst="rect">
            <a:avLst/>
          </a:prstGeom>
        </p:spPr>
        <p:txBody>
          <a:bodyPr/>
          <a:lstStyle/>
          <a:p>
            <a:pPr marL="0" indent="0">
              <a:buNone/>
            </a:pPr>
            <a:r>
              <a:rPr lang="ru-RU" sz="1800" dirty="0" smtClean="0"/>
              <a:t>Закон </a:t>
            </a:r>
            <a:r>
              <a:rPr lang="ru-RU" sz="1800" dirty="0"/>
              <a:t>требует, чтобы работодатели за исключением физических лиц, которые не являются предпринимателями оформляли трудовые книжки только сотрудникам.</a:t>
            </a:r>
          </a:p>
          <a:p>
            <a:pPr marL="0" indent="0">
              <a:buNone/>
            </a:pPr>
            <a:r>
              <a:rPr lang="ru-RU" sz="1800" dirty="0"/>
              <a:t>Поскольку индивидуальный предприниматель не оформлен в качестве наемного работника, с ним не заключен трудовой договор, отсутствует приказ о приеме на работу или о назначении на должность, оснований для внесения в его трудовую книжку соответствующей записи нет. Поэтому ИП не должен уведомлять себя о переходе на электронные трудовые книжки. Такой вывод позволяет сделать </a:t>
            </a:r>
            <a:r>
              <a:rPr lang="ru-RU" sz="1800" dirty="0">
                <a:hlinkClick r:id="rId2" tooltip="[#2440] "/>
              </a:rPr>
              <a:t>статья 66</a:t>
            </a:r>
            <a:r>
              <a:rPr lang="ru-RU" sz="1800" dirty="0"/>
              <a:t> ТК.</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24135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2000" dirty="0"/>
              <a:t>Нужно ли исполнителя по договору ГПХ уведомлять о переходе на электронные трудовые книжки</a:t>
            </a:r>
            <a:endParaRPr lang="ru-RU" sz="2000" dirty="0">
              <a:latin typeface="Arial" charset="0"/>
              <a:cs typeface="Arial" charset="0"/>
            </a:endParaRPr>
          </a:p>
        </p:txBody>
      </p:sp>
      <p:sp>
        <p:nvSpPr>
          <p:cNvPr id="17411" name="Содержимое 2"/>
          <p:cNvSpPr>
            <a:spLocks noGrp="1"/>
          </p:cNvSpPr>
          <p:nvPr>
            <p:ph idx="4294967295"/>
          </p:nvPr>
        </p:nvSpPr>
        <p:spPr>
          <a:xfrm>
            <a:off x="611560" y="2132856"/>
            <a:ext cx="7920880" cy="3257203"/>
          </a:xfrm>
          <a:prstGeom prst="rect">
            <a:avLst/>
          </a:prstGeom>
        </p:spPr>
        <p:txBody>
          <a:bodyPr/>
          <a:lstStyle/>
          <a:p>
            <a:pPr marL="0" indent="0">
              <a:buNone/>
            </a:pPr>
            <a:endParaRPr lang="ru-RU" sz="1800" dirty="0" smtClean="0"/>
          </a:p>
          <a:p>
            <a:pPr marL="0" indent="0">
              <a:buNone/>
            </a:pPr>
            <a:r>
              <a:rPr lang="ru-RU" sz="1800" dirty="0" smtClean="0"/>
              <a:t>Трудовое </a:t>
            </a:r>
            <a:r>
              <a:rPr lang="ru-RU" sz="1800" dirty="0"/>
              <a:t>законодательство и иные акты, которые содержат нормы трудового права, не распространяются на лиц, которые работают по договорам гражданско-правового характера (</a:t>
            </a:r>
            <a:r>
              <a:rPr lang="ru-RU" sz="1800" dirty="0">
                <a:hlinkClick r:id="rId2" tooltip="[#3052] "/>
              </a:rPr>
              <a:t>ст. 11 ТК</a:t>
            </a:r>
            <a:r>
              <a:rPr lang="ru-RU" sz="1800" dirty="0"/>
              <a:t>). Поэтому уведомлять исполнителей по договорам ГПХ о переходе на электронные трудовые книжки не нужно.</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460204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2000" dirty="0"/>
              <a:t>Как поступить, если сотрудник не расписался в уведомлении о переходе на электронные трудовые книжки</a:t>
            </a:r>
            <a:endParaRPr lang="ru-RU" sz="2000" dirty="0">
              <a:latin typeface="Arial" charset="0"/>
              <a:cs typeface="Arial" charset="0"/>
            </a:endParaRPr>
          </a:p>
        </p:txBody>
      </p:sp>
      <p:sp>
        <p:nvSpPr>
          <p:cNvPr id="17411" name="Содержимое 2"/>
          <p:cNvSpPr>
            <a:spLocks noGrp="1"/>
          </p:cNvSpPr>
          <p:nvPr>
            <p:ph idx="4294967295"/>
          </p:nvPr>
        </p:nvSpPr>
        <p:spPr>
          <a:xfrm>
            <a:off x="611560" y="2132856"/>
            <a:ext cx="7920880" cy="3257203"/>
          </a:xfrm>
          <a:prstGeom prst="rect">
            <a:avLst/>
          </a:prstGeom>
        </p:spPr>
        <p:txBody>
          <a:bodyPr/>
          <a:lstStyle/>
          <a:p>
            <a:pPr marL="0" indent="0">
              <a:buNone/>
            </a:pPr>
            <a:endParaRPr lang="ru-RU" sz="1800" dirty="0" smtClean="0"/>
          </a:p>
          <a:p>
            <a:pPr marL="0" indent="0">
              <a:buNone/>
            </a:pPr>
            <a:r>
              <a:rPr lang="ru-RU" sz="1800" dirty="0" smtClean="0"/>
              <a:t>Если </a:t>
            </a:r>
            <a:r>
              <a:rPr lang="ru-RU" sz="1800" dirty="0"/>
              <a:t>сотрудник откажется подписать уведомление, составьте акт об отказе от подписи в присутствии не менее двух свидетелей. Этот акт подтвердит, что работодатель уведомил сотрудника о переходе на электронные трудовые книжки.</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159052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3200" dirty="0" smtClean="0">
                <a:latin typeface="Arial" charset="0"/>
                <a:cs typeface="Arial" charset="0"/>
              </a:rPr>
              <a:t>Прием новых сотрудников в 2020 году</a:t>
            </a:r>
            <a:endParaRPr lang="ru-RU" sz="3200" dirty="0">
              <a:latin typeface="Arial" charset="0"/>
              <a:cs typeface="Arial" charset="0"/>
            </a:endParaRPr>
          </a:p>
        </p:txBody>
      </p:sp>
      <p:sp>
        <p:nvSpPr>
          <p:cNvPr id="17411" name="Содержимое 2"/>
          <p:cNvSpPr>
            <a:spLocks noGrp="1"/>
          </p:cNvSpPr>
          <p:nvPr>
            <p:ph idx="4294967295"/>
          </p:nvPr>
        </p:nvSpPr>
        <p:spPr>
          <a:xfrm>
            <a:off x="611560" y="1772816"/>
            <a:ext cx="7920880" cy="4320480"/>
          </a:xfrm>
          <a:prstGeom prst="rect">
            <a:avLst/>
          </a:prstGeom>
        </p:spPr>
        <p:txBody>
          <a:bodyPr/>
          <a:lstStyle/>
          <a:p>
            <a:pPr marL="0" indent="0">
              <a:buNone/>
            </a:pPr>
            <a:r>
              <a:rPr lang="ru-RU" sz="1800" dirty="0" smtClean="0"/>
              <a:t>Если </a:t>
            </a:r>
            <a:r>
              <a:rPr lang="ru-RU" sz="1800" dirty="0"/>
              <a:t>Вы принимаете на работу сотрудника в 2020 году, то он предоставляет либо бумажную трудовую книжку, либо справку СТД-Р, в которой будет отражен факт подачи заявления о выборе электронной трудовой книжки. </a:t>
            </a:r>
          </a:p>
          <a:p>
            <a:pPr marL="0" indent="0">
              <a:buNone/>
            </a:pPr>
            <a:r>
              <a:rPr lang="ru-RU" sz="1800" dirty="0"/>
              <a:t>Проверять подавал ли </a:t>
            </a:r>
            <a:r>
              <a:rPr lang="ru-RU" sz="1800" dirty="0" smtClean="0"/>
              <a:t>сотрудник </a:t>
            </a:r>
            <a:r>
              <a:rPr lang="ru-RU" sz="1800" dirty="0"/>
              <a:t>заявление на прошлом месте работы, новый работодатель не обязан. </a:t>
            </a:r>
            <a:r>
              <a:rPr lang="ru-RU" sz="1800" dirty="0" smtClean="0"/>
              <a:t>При этом </a:t>
            </a:r>
            <a:r>
              <a:rPr lang="ru-RU" sz="1800" dirty="0"/>
              <a:t>Вы можете попросить сотрудника принести справку СТД-ПФР, в которой будет отражен факт подачи заявления.</a:t>
            </a:r>
          </a:p>
          <a:p>
            <a:pPr marL="0" indent="0">
              <a:buNone/>
            </a:pPr>
            <a:r>
              <a:rPr lang="ru-RU" sz="1800" dirty="0"/>
              <a:t>Если сотрудник принес бумажную трудовую книжку, продолжайте ее вести в общем порядке: зарегистрировать ее в книге учета движения трудовых книжек и внести запись о приеме на </a:t>
            </a:r>
            <a:r>
              <a:rPr lang="ru-RU" sz="1800" dirty="0" smtClean="0"/>
              <a:t>работу. </a:t>
            </a:r>
          </a:p>
          <a:p>
            <a:pPr marL="0" indent="0">
              <a:buNone/>
            </a:pPr>
            <a:r>
              <a:rPr lang="ru-RU" sz="1800" dirty="0" smtClean="0"/>
              <a:t>После </a:t>
            </a:r>
            <a:r>
              <a:rPr lang="ru-RU" sz="1800" dirty="0"/>
              <a:t>этого рекомендуем уведомить сотрудника о новом формате трудовой </a:t>
            </a:r>
            <a:r>
              <a:rPr lang="ru-RU" sz="1800" dirty="0" smtClean="0"/>
              <a:t>книжки, если это не сделал предыдущий работодатель.  И взять с сотрудника заявление </a:t>
            </a:r>
            <a:r>
              <a:rPr lang="ru-RU" sz="1800" dirty="0"/>
              <a:t>о выборе электронной трудовой книжки до 31 декабря 2020 года.</a:t>
            </a:r>
          </a:p>
          <a:p>
            <a:pPr marL="0" indent="0">
              <a:buNone/>
            </a:pPr>
            <a:endParaRPr lang="ru-RU" sz="1800" dirty="0" smtClean="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30073096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3200" dirty="0" smtClean="0">
                <a:latin typeface="Arial" charset="0"/>
                <a:cs typeface="Arial" charset="0"/>
              </a:rPr>
              <a:t>Прием новых сотрудников в 2020 году</a:t>
            </a:r>
            <a:endParaRPr lang="ru-RU" sz="3200" dirty="0">
              <a:latin typeface="Arial" charset="0"/>
              <a:cs typeface="Arial" charset="0"/>
            </a:endParaRPr>
          </a:p>
        </p:txBody>
      </p:sp>
      <p:sp>
        <p:nvSpPr>
          <p:cNvPr id="17411" name="Содержимое 2"/>
          <p:cNvSpPr>
            <a:spLocks noGrp="1"/>
          </p:cNvSpPr>
          <p:nvPr>
            <p:ph idx="4294967295"/>
          </p:nvPr>
        </p:nvSpPr>
        <p:spPr>
          <a:xfrm>
            <a:off x="611560" y="1772816"/>
            <a:ext cx="7920880" cy="4320480"/>
          </a:xfrm>
          <a:prstGeom prst="rect">
            <a:avLst/>
          </a:prstGeom>
        </p:spPr>
        <p:txBody>
          <a:bodyPr/>
          <a:lstStyle/>
          <a:p>
            <a:pPr marL="0" indent="0">
              <a:buNone/>
            </a:pPr>
            <a:r>
              <a:rPr lang="ru-RU" sz="1800" dirty="0"/>
              <a:t>Если сотрудник перешел на электронную трудовую книжку, то при приеме на работу он обязан принести справку СТД-Р от предыдущего работодателя. Если сотрудник отказался от бумажной книжки на прошлом месте работы, то этот факт будет отражен в справке. Чтобы рассчитать стаж попросите его принести бумажную книжку либо справку </a:t>
            </a:r>
            <a:r>
              <a:rPr lang="ru-RU" sz="1800" dirty="0" smtClean="0"/>
              <a:t>СТД-ПФР из </a:t>
            </a:r>
            <a:r>
              <a:rPr lang="ru-RU" sz="1800" dirty="0"/>
              <a:t>ПФР. Так </a:t>
            </a:r>
            <a:r>
              <a:rPr lang="ru-RU" sz="1800" dirty="0" smtClean="0"/>
              <a:t>вы </a:t>
            </a:r>
            <a:r>
              <a:rPr lang="ru-RU" sz="1800" dirty="0"/>
              <a:t>сможете посчитать стаж </a:t>
            </a:r>
            <a:r>
              <a:rPr lang="ru-RU" sz="1800" dirty="0" smtClean="0"/>
              <a:t>работы.</a:t>
            </a:r>
          </a:p>
          <a:p>
            <a:pPr marL="0" indent="0">
              <a:buNone/>
            </a:pPr>
            <a:endParaRPr lang="ru-RU" sz="1800" dirty="0"/>
          </a:p>
          <a:p>
            <a:pPr marL="0" indent="0">
              <a:buNone/>
            </a:pPr>
            <a:r>
              <a:rPr lang="ru-RU" sz="1800" dirty="0" smtClean="0"/>
              <a:t>В </a:t>
            </a:r>
            <a:r>
              <a:rPr lang="ru-RU" sz="1800" dirty="0"/>
              <a:t>остальном оформляйте прием в общем порядке. </a:t>
            </a:r>
          </a:p>
          <a:p>
            <a:pPr marL="0" indent="0">
              <a:buNone/>
            </a:pPr>
            <a:endParaRPr lang="ru-RU" sz="1800" dirty="0" smtClean="0"/>
          </a:p>
          <a:p>
            <a:pPr marL="0" indent="0">
              <a:buNone/>
            </a:pPr>
            <a:r>
              <a:rPr lang="ru-RU" sz="1800" dirty="0" smtClean="0"/>
              <a:t>Тот </a:t>
            </a:r>
            <a:r>
              <a:rPr lang="ru-RU" sz="1800" dirty="0"/>
              <a:t>факт, что сотрудник перешел на электронную трудовую книжку означает, что Вам нужно вести по нему только отчет СЗВ-ТД. Это значит что необходимо подать данные о приеме сотрудника в СЗВ-ТД не позже следующего рабочего дня после даты издания приказа о приеме на работу.</a:t>
            </a:r>
          </a:p>
          <a:p>
            <a:pPr marL="0" indent="0">
              <a:buNone/>
            </a:pPr>
            <a:endParaRPr lang="ru-RU" sz="1800" dirty="0" smtClean="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2292425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2000" dirty="0"/>
              <a:t>Можно ли при приеме на работу продолжить вести записи в трудовой книжке в бумажном виде, если есть запись в трудовой о переходе на электронный вид в 2020 году</a:t>
            </a:r>
            <a:endParaRPr lang="ru-RU" sz="2000" dirty="0">
              <a:latin typeface="Arial" charset="0"/>
              <a:cs typeface="Arial" charset="0"/>
            </a:endParaRPr>
          </a:p>
        </p:txBody>
      </p:sp>
      <p:sp>
        <p:nvSpPr>
          <p:cNvPr id="17411" name="Содержимое 2"/>
          <p:cNvSpPr>
            <a:spLocks noGrp="1"/>
          </p:cNvSpPr>
          <p:nvPr>
            <p:ph idx="4294967295"/>
          </p:nvPr>
        </p:nvSpPr>
        <p:spPr>
          <a:xfrm>
            <a:off x="611560" y="2492896"/>
            <a:ext cx="7920880" cy="3600400"/>
          </a:xfrm>
          <a:prstGeom prst="rect">
            <a:avLst/>
          </a:prstGeom>
        </p:spPr>
        <p:txBody>
          <a:bodyPr/>
          <a:lstStyle/>
          <a:p>
            <a:pPr marL="0" indent="0">
              <a:buNone/>
            </a:pPr>
            <a:r>
              <a:rPr lang="ru-RU" sz="1800" dirty="0"/>
              <a:t>Нет, нельзя.</a:t>
            </a:r>
          </a:p>
          <a:p>
            <a:pPr marL="0" indent="0">
              <a:buNone/>
            </a:pPr>
            <a:r>
              <a:rPr lang="ru-RU" sz="1800" dirty="0"/>
              <a:t>Если сотрудник откажется от бумажной трудовой книжки, то работодатель должен отдать ему бумажную книжку на руки и продолжать вести только электронные сведения. Такую запись необходимо заверить (</a:t>
            </a:r>
            <a:r>
              <a:rPr lang="ru-RU" sz="1800" dirty="0">
                <a:hlinkClick r:id="rId2" tooltip="[#661] "/>
              </a:rPr>
              <a:t>письмо Минтруда России от 16.03.2020 № 14-2/В-267</a:t>
            </a:r>
            <a:r>
              <a:rPr lang="ru-RU" sz="1800" dirty="0"/>
              <a:t>). </a:t>
            </a:r>
          </a:p>
          <a:p>
            <a:pPr marL="0" indent="0">
              <a:buNone/>
            </a:pPr>
            <a:r>
              <a:rPr lang="ru-RU" sz="1800" dirty="0"/>
              <a:t>Таким образом, если сотрудник на предыдущем месте работы уже отказался от ведения бумажной трудовой книжки и запись об этом внесли в трудовую книжку, то при приеме сотрудника на работу нельзя продолжать вести записи в трудовой книжке в бумажном виде. </a:t>
            </a:r>
          </a:p>
          <a:p>
            <a:pPr marL="0" indent="0">
              <a:buNone/>
            </a:pPr>
            <a:endParaRPr lang="ru-RU" sz="1800" dirty="0" smtClean="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3654713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2000" dirty="0"/>
              <a:t>Как поступить, если при приеме на работу сотрудник представил бумажную трудовую книжку с записью о переходе на электронную</a:t>
            </a:r>
            <a:endParaRPr lang="ru-RU" sz="2000" dirty="0">
              <a:latin typeface="Arial" charset="0"/>
              <a:cs typeface="Arial" charset="0"/>
            </a:endParaRPr>
          </a:p>
        </p:txBody>
      </p:sp>
      <p:sp>
        <p:nvSpPr>
          <p:cNvPr id="17411" name="Содержимое 2"/>
          <p:cNvSpPr>
            <a:spLocks noGrp="1"/>
          </p:cNvSpPr>
          <p:nvPr>
            <p:ph idx="4294967295"/>
          </p:nvPr>
        </p:nvSpPr>
        <p:spPr>
          <a:xfrm>
            <a:off x="611560" y="2492896"/>
            <a:ext cx="7920880" cy="3600400"/>
          </a:xfrm>
          <a:prstGeom prst="rect">
            <a:avLst/>
          </a:prstGeom>
        </p:spPr>
        <p:txBody>
          <a:bodyPr/>
          <a:lstStyle/>
          <a:p>
            <a:pPr marL="0" indent="0">
              <a:buNone/>
            </a:pPr>
            <a:r>
              <a:rPr lang="ru-RU" sz="1800" dirty="0" smtClean="0"/>
              <a:t>Если </a:t>
            </a:r>
            <a:r>
              <a:rPr lang="ru-RU" sz="1800" dirty="0"/>
              <a:t>вы принимаете на работу сотрудника в 2020 году, то он предоставляет либо бумажную трудовую книжку, либо справку СТД-Р, в которой будет отражен факт подачи заявления о выборе электронной трудовой книжки. </a:t>
            </a:r>
            <a:endParaRPr lang="ru-RU" sz="1800" dirty="0" smtClean="0"/>
          </a:p>
          <a:p>
            <a:pPr marL="0" indent="0">
              <a:buNone/>
            </a:pPr>
            <a:endParaRPr lang="ru-RU" sz="1800" dirty="0"/>
          </a:p>
          <a:p>
            <a:pPr marL="0" indent="0">
              <a:buNone/>
            </a:pPr>
            <a:r>
              <a:rPr lang="ru-RU" sz="1800" dirty="0" smtClean="0"/>
              <a:t>Если </a:t>
            </a:r>
            <a:r>
              <a:rPr lang="ru-RU" sz="1800" dirty="0"/>
              <a:t>при приеме на работу сотрудник представил бумажную трудовую книжку с записью о переходе на электронную, то вы можете учесть стаж из трудовой книжки и отдать ее обратно сотруднику. Принимать ее нельзя.</a:t>
            </a:r>
            <a:endParaRPr lang="ru-RU" sz="1800" dirty="0" smtClean="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754135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3200" dirty="0"/>
              <a:t>Что нужно сделать </a:t>
            </a:r>
            <a:r>
              <a:rPr lang="ru-RU" sz="3200" dirty="0" smtClean="0"/>
              <a:t>работодателю</a:t>
            </a:r>
            <a:endParaRPr lang="ru-RU" sz="3200" dirty="0">
              <a:latin typeface="Arial" charset="0"/>
              <a:cs typeface="Arial" charset="0"/>
            </a:endParaRPr>
          </a:p>
        </p:txBody>
      </p:sp>
      <p:sp>
        <p:nvSpPr>
          <p:cNvPr id="17411" name="Содержимое 2"/>
          <p:cNvSpPr>
            <a:spLocks noGrp="1"/>
          </p:cNvSpPr>
          <p:nvPr>
            <p:ph idx="4294967295"/>
          </p:nvPr>
        </p:nvSpPr>
        <p:spPr>
          <a:xfrm>
            <a:off x="611560" y="1844824"/>
            <a:ext cx="7920880" cy="4464496"/>
          </a:xfrm>
          <a:prstGeom prst="rect">
            <a:avLst/>
          </a:prstGeom>
        </p:spPr>
        <p:txBody>
          <a:bodyPr/>
          <a:lstStyle/>
          <a:p>
            <a:pPr marL="0" indent="0">
              <a:buNone/>
            </a:pPr>
            <a:r>
              <a:rPr lang="ru-RU" sz="1800" dirty="0" smtClean="0"/>
              <a:t>Чтобы </a:t>
            </a:r>
            <a:r>
              <a:rPr lang="ru-RU" sz="1800" dirty="0"/>
              <a:t>перейти на электронные трудовые книжки:​​​​</a:t>
            </a:r>
          </a:p>
          <a:p>
            <a:r>
              <a:rPr lang="ru-RU" sz="1800" dirty="0"/>
              <a:t>определите ответственных лиц, которые будут вести и передавать сведения для электронной трудовой книжки в ПФР;</a:t>
            </a:r>
          </a:p>
          <a:p>
            <a:r>
              <a:rPr lang="ru-RU" sz="1800" dirty="0"/>
              <a:t>заведите корпоративный адрес электронной почты, на который сотрудники смогут присылать заявления о выдаче сведений о трудовой деятельности;</a:t>
            </a:r>
          </a:p>
          <a:p>
            <a:r>
              <a:rPr lang="ru-RU" sz="1800" dirty="0"/>
              <a:t>измените локальные акты, которые определяют порядок работы с трудовыми книжками, и ознакомьте с ними сотрудников;</a:t>
            </a:r>
          </a:p>
          <a:p>
            <a:r>
              <a:rPr lang="ru-RU" sz="1800" dirty="0"/>
              <a:t>уведомите сотрудников, что у них есть право продолжать вести бумажную трудовую </a:t>
            </a:r>
            <a:r>
              <a:rPr lang="ru-RU" sz="1800" dirty="0" smtClean="0"/>
              <a:t>книжку </a:t>
            </a:r>
            <a:r>
              <a:rPr lang="ru-RU" sz="1800" dirty="0"/>
              <a:t>или перейти на электронную;</a:t>
            </a:r>
          </a:p>
          <a:p>
            <a:r>
              <a:rPr lang="ru-RU" sz="1800" dirty="0"/>
              <a:t>получите от сотрудников письменные заявления о том, что они хотят оставить бумажную трудовую или вести ее только в электронном виде;</a:t>
            </a:r>
          </a:p>
          <a:p>
            <a:r>
              <a:rPr lang="ru-RU" sz="1800" dirty="0" smtClean="0"/>
              <a:t>отчитывайтесь </a:t>
            </a:r>
            <a:r>
              <a:rPr lang="ru-RU" sz="1800" dirty="0"/>
              <a:t>по новой форме СЗВ-ТД в Пенсионный фонд.</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319966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2000" dirty="0"/>
              <a:t>Как при приеме на работу узнать, уволился ли с прежней работы сотрудник, который перешел на электронную трудовую книжку</a:t>
            </a:r>
            <a:endParaRPr lang="ru-RU" sz="2000" dirty="0">
              <a:latin typeface="Arial" charset="0"/>
              <a:cs typeface="Arial" charset="0"/>
            </a:endParaRPr>
          </a:p>
        </p:txBody>
      </p:sp>
      <p:sp>
        <p:nvSpPr>
          <p:cNvPr id="17411" name="Содержимое 2"/>
          <p:cNvSpPr>
            <a:spLocks noGrp="1"/>
          </p:cNvSpPr>
          <p:nvPr>
            <p:ph idx="4294967295"/>
          </p:nvPr>
        </p:nvSpPr>
        <p:spPr>
          <a:xfrm>
            <a:off x="611560" y="2492896"/>
            <a:ext cx="7920880" cy="3600400"/>
          </a:xfrm>
          <a:prstGeom prst="rect">
            <a:avLst/>
          </a:prstGeom>
        </p:spPr>
        <p:txBody>
          <a:bodyPr/>
          <a:lstStyle/>
          <a:p>
            <a:pPr marL="0" indent="0">
              <a:buNone/>
            </a:pPr>
            <a:r>
              <a:rPr lang="ru-RU" sz="1800" dirty="0" smtClean="0"/>
              <a:t>Если </a:t>
            </a:r>
            <a:r>
              <a:rPr lang="ru-RU" sz="1800" dirty="0"/>
              <a:t>сотрудник перешел на электронный формат трудовой книжки, то при приеме на работу он представляет сведения о трудовой деятельности по форме СТД-Р или СТД-ПФР (</a:t>
            </a:r>
            <a:r>
              <a:rPr lang="ru-RU" sz="1800" dirty="0">
                <a:hlinkClick r:id="rId2" tooltip="[#2923] "/>
              </a:rPr>
              <a:t>ч. 1 ст. 65 ТК</a:t>
            </a:r>
            <a:r>
              <a:rPr lang="ru-RU" sz="1800" dirty="0"/>
              <a:t>).</a:t>
            </a:r>
          </a:p>
          <a:p>
            <a:pPr marL="0" indent="0">
              <a:buNone/>
            </a:pPr>
            <a:endParaRPr lang="ru-RU" sz="1800" dirty="0" smtClean="0"/>
          </a:p>
          <a:p>
            <a:pPr marL="0" indent="0">
              <a:buNone/>
            </a:pPr>
            <a:r>
              <a:rPr lang="ru-RU" sz="1800" dirty="0" smtClean="0"/>
              <a:t>Если </a:t>
            </a:r>
            <a:r>
              <a:rPr lang="ru-RU" sz="1800" dirty="0"/>
              <a:t>работник уже отказался от трудовой книжки на бумаге, то в справке напротив вида заявления будет стоять дата, когда сотрудник принес заявление кадровику на прошлой работе. Так, если сотрудник подавал заявление о переходе на электронную трудовую у предыдущего работодателя, то в графе «Подано заявление о предоставлении сведений о трудовой деятельности» будет стоять дата подачи заявления. </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65138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2000" dirty="0"/>
              <a:t>Нужно ли вносить запись в бумажную трудовую книжку при приеме на работу сотрудника в 2021 году</a:t>
            </a:r>
            <a:endParaRPr lang="ru-RU" sz="2000" dirty="0">
              <a:latin typeface="Arial" charset="0"/>
              <a:cs typeface="Arial" charset="0"/>
            </a:endParaRPr>
          </a:p>
        </p:txBody>
      </p:sp>
      <p:sp>
        <p:nvSpPr>
          <p:cNvPr id="17411" name="Содержимое 2"/>
          <p:cNvSpPr>
            <a:spLocks noGrp="1"/>
          </p:cNvSpPr>
          <p:nvPr>
            <p:ph idx="4294967295"/>
          </p:nvPr>
        </p:nvSpPr>
        <p:spPr>
          <a:xfrm>
            <a:off x="611560" y="2492896"/>
            <a:ext cx="7920880" cy="3600400"/>
          </a:xfrm>
          <a:prstGeom prst="rect">
            <a:avLst/>
          </a:prstGeom>
        </p:spPr>
        <p:txBody>
          <a:bodyPr/>
          <a:lstStyle/>
          <a:p>
            <a:pPr marL="0" indent="0">
              <a:buNone/>
            </a:pPr>
            <a:r>
              <a:rPr lang="ru-RU" sz="1800" dirty="0"/>
              <a:t>Да, нужно, если сотрудник выбрал ведение бумажной трудовой книжки и подал заявление предыдущему работодателю.</a:t>
            </a:r>
          </a:p>
          <a:p>
            <a:pPr marL="0" indent="0">
              <a:buNone/>
            </a:pPr>
            <a:endParaRPr lang="ru-RU" sz="1800" dirty="0" smtClean="0"/>
          </a:p>
          <a:p>
            <a:pPr marL="0" indent="0">
              <a:buNone/>
            </a:pPr>
            <a:r>
              <a:rPr lang="ru-RU" sz="1800" dirty="0" smtClean="0"/>
              <a:t>Если </a:t>
            </a:r>
            <a:r>
              <a:rPr lang="ru-RU" sz="1800" dirty="0"/>
              <a:t>сотрудник на предыдущем месте работы уже отказался от ведения бумажной трудовой книжки и запись об этом внесли в трудовую книжку, то при приеме сотрудника на работу нельзя продолжать вести записи в трудовой книжке в бумажном виде.</a:t>
            </a:r>
          </a:p>
          <a:p>
            <a:pPr marL="0" indent="0">
              <a:buNone/>
            </a:pPr>
            <a:endParaRPr lang="ru-RU" sz="1800" dirty="0" smtClean="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21457019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24744"/>
            <a:ext cx="8229600" cy="720080"/>
          </a:xfrm>
          <a:prstGeom prst="rect">
            <a:avLst/>
          </a:prstGeom>
        </p:spPr>
        <p:txBody>
          <a:bodyPr/>
          <a:lstStyle/>
          <a:p>
            <a:pPr algn="l"/>
            <a:r>
              <a:rPr lang="ru-RU" sz="3200" dirty="0" smtClean="0"/>
              <a:t>Чек-лист дел до конца декабря</a:t>
            </a:r>
            <a:endParaRPr lang="ru-RU" sz="3200" dirty="0">
              <a:latin typeface="Arial" charset="0"/>
              <a:cs typeface="Arial" charset="0"/>
            </a:endParaRPr>
          </a:p>
        </p:txBody>
      </p:sp>
      <p:sp>
        <p:nvSpPr>
          <p:cNvPr id="17411" name="Содержимое 2"/>
          <p:cNvSpPr>
            <a:spLocks noGrp="1"/>
          </p:cNvSpPr>
          <p:nvPr>
            <p:ph idx="4294967295"/>
          </p:nvPr>
        </p:nvSpPr>
        <p:spPr>
          <a:xfrm>
            <a:off x="611560" y="1916832"/>
            <a:ext cx="7920880" cy="4248472"/>
          </a:xfrm>
          <a:prstGeom prst="rect">
            <a:avLst/>
          </a:prstGeom>
        </p:spPr>
        <p:txBody>
          <a:bodyPr/>
          <a:lstStyle/>
          <a:p>
            <a:pPr marL="0" indent="0">
              <a:buNone/>
            </a:pPr>
            <a:r>
              <a:rPr lang="ru-RU" sz="1800" b="1" dirty="0"/>
              <a:t>Получить от сотрудников заявления о выборе формата трудовой книжки до 31 декабря 2020 года</a:t>
            </a:r>
            <a:r>
              <a:rPr lang="ru-RU" sz="1800" b="1" dirty="0" smtClean="0"/>
              <a:t>:</a:t>
            </a:r>
          </a:p>
          <a:p>
            <a:r>
              <a:rPr lang="ru-RU" sz="1800" dirty="0" smtClean="0"/>
              <a:t>Подготовить </a:t>
            </a:r>
            <a:r>
              <a:rPr lang="ru-RU" sz="1800" dirty="0"/>
              <a:t>образец заявления с просьбой продолжать вести бумажную трудовую книжку.</a:t>
            </a:r>
          </a:p>
          <a:p>
            <a:r>
              <a:rPr lang="ru-RU" sz="1800" dirty="0"/>
              <a:t>Подготовить образец заявления с просьбой вести сведения о трудовой деятельности в электронном виде.</a:t>
            </a:r>
          </a:p>
          <a:p>
            <a:r>
              <a:rPr lang="ru-RU" sz="1800" dirty="0"/>
              <a:t>Завести реестр заявлений, которые получите от сотрудников, и отмечать даты, когда сотрудники подали заявления.</a:t>
            </a:r>
          </a:p>
          <a:p>
            <a:r>
              <a:rPr lang="ru-RU" sz="1800" dirty="0"/>
              <a:t>Раздать образцы заявлений сотрудникам.</a:t>
            </a:r>
          </a:p>
          <a:p>
            <a:r>
              <a:rPr lang="ru-RU" sz="1800" dirty="0"/>
              <a:t>Получить от сотрудников заявления до 31 декабря 2020 года.</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30443589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3200" dirty="0"/>
              <a:t>Какое заявление подает </a:t>
            </a:r>
            <a:r>
              <a:rPr lang="ru-RU" sz="3200" dirty="0" smtClean="0"/>
              <a:t>сотрудник</a:t>
            </a:r>
            <a:endParaRPr lang="ru-RU" sz="3200" dirty="0">
              <a:latin typeface="Arial" charset="0"/>
              <a:cs typeface="Arial" charset="0"/>
            </a:endParaRPr>
          </a:p>
        </p:txBody>
      </p:sp>
      <p:sp>
        <p:nvSpPr>
          <p:cNvPr id="17411" name="Содержимое 2"/>
          <p:cNvSpPr>
            <a:spLocks noGrp="1"/>
          </p:cNvSpPr>
          <p:nvPr>
            <p:ph idx="4294967295"/>
          </p:nvPr>
        </p:nvSpPr>
        <p:spPr>
          <a:xfrm>
            <a:off x="611560" y="2132856"/>
            <a:ext cx="7920880" cy="4032448"/>
          </a:xfrm>
          <a:prstGeom prst="rect">
            <a:avLst/>
          </a:prstGeom>
        </p:spPr>
        <p:txBody>
          <a:bodyPr/>
          <a:lstStyle/>
          <a:p>
            <a:pPr marL="0" indent="0">
              <a:buNone/>
            </a:pPr>
            <a:r>
              <a:rPr lang="ru-RU" sz="1800" dirty="0"/>
              <a:t>После того, как сотрудник получит уведомление о новых правилах работы с трудовыми книжками, он должен решить, какую трудовую будет вести работодатель. Решение сотрудники должны принять не позднее 31 декабря 2020 года.</a:t>
            </a:r>
          </a:p>
          <a:p>
            <a:pPr marL="0" indent="0">
              <a:buNone/>
            </a:pPr>
            <a:endParaRPr lang="ru-RU" sz="1800" dirty="0" smtClean="0"/>
          </a:p>
          <a:p>
            <a:pPr marL="0" indent="0">
              <a:buNone/>
            </a:pPr>
            <a:r>
              <a:rPr lang="ru-RU" sz="1800" dirty="0" smtClean="0"/>
              <a:t>Если </a:t>
            </a:r>
            <a:r>
              <a:rPr lang="ru-RU" sz="1800" dirty="0"/>
              <a:t>сотрудник хочет сохранить бумажную книжку, то он должен написать </a:t>
            </a:r>
            <a:r>
              <a:rPr lang="ru-RU" sz="1800" dirty="0">
                <a:hlinkClick r:id="rId2" tooltip="[#126] "/>
              </a:rPr>
              <a:t>заявление с просьбой продолжать вести бумажную трудовую</a:t>
            </a:r>
            <a:r>
              <a:rPr lang="ru-RU" sz="1800" dirty="0"/>
              <a:t>. В таком случае вам придется вести бумажную книжку одновременно с электронной. </a:t>
            </a:r>
            <a:endParaRPr lang="ru-RU" sz="1800" dirty="0" smtClean="0"/>
          </a:p>
          <a:p>
            <a:pPr marL="0" indent="0">
              <a:buNone/>
            </a:pPr>
            <a:r>
              <a:rPr lang="ru-RU" sz="1800" dirty="0"/>
              <a:t/>
            </a:r>
            <a:br>
              <a:rPr lang="ru-RU" sz="1800" dirty="0"/>
            </a:br>
            <a:r>
              <a:rPr lang="ru-RU" sz="1800" dirty="0"/>
              <a:t>Если сотрудник хочет отказаться от бумажной трудовой книжки, то он должен написать </a:t>
            </a:r>
            <a:r>
              <a:rPr lang="ru-RU" sz="1800" dirty="0">
                <a:hlinkClick r:id="rId3" tooltip="[#93] "/>
              </a:rPr>
              <a:t>заявление о том, что он согласен перейти на электронные сведения о трудовой деятельности</a:t>
            </a:r>
            <a:r>
              <a:rPr lang="ru-RU" sz="1800" dirty="0"/>
              <a:t>.</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33838335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3200" dirty="0" smtClean="0"/>
              <a:t>Где хранить заявления</a:t>
            </a:r>
            <a:endParaRPr lang="ru-RU" sz="3200" dirty="0">
              <a:latin typeface="Arial" charset="0"/>
              <a:cs typeface="Arial" charset="0"/>
            </a:endParaRPr>
          </a:p>
        </p:txBody>
      </p:sp>
      <p:sp>
        <p:nvSpPr>
          <p:cNvPr id="17411" name="Содержимое 2"/>
          <p:cNvSpPr>
            <a:spLocks noGrp="1"/>
          </p:cNvSpPr>
          <p:nvPr>
            <p:ph idx="4294967295"/>
          </p:nvPr>
        </p:nvSpPr>
        <p:spPr>
          <a:xfrm>
            <a:off x="611560" y="2132856"/>
            <a:ext cx="7920880" cy="4032448"/>
          </a:xfrm>
          <a:prstGeom prst="rect">
            <a:avLst/>
          </a:prstGeom>
        </p:spPr>
        <p:txBody>
          <a:bodyPr/>
          <a:lstStyle/>
          <a:p>
            <a:pPr marL="0" indent="0">
              <a:buNone/>
            </a:pPr>
            <a:r>
              <a:rPr lang="ru-RU" sz="1800" dirty="0"/>
              <a:t>Заявления храните в личном деле или заведите отдельную папку.</a:t>
            </a:r>
          </a:p>
          <a:p>
            <a:pPr marL="0" indent="0">
              <a:buNone/>
            </a:pPr>
            <a:endParaRPr lang="ru-RU" sz="1800" dirty="0" smtClean="0"/>
          </a:p>
          <a:p>
            <a:pPr marL="0" indent="0">
              <a:buNone/>
            </a:pPr>
            <a:r>
              <a:rPr lang="ru-RU" sz="1800" dirty="0" smtClean="0"/>
              <a:t>Конкретный </a:t>
            </a:r>
            <a:r>
              <a:rPr lang="ru-RU" sz="1800" dirty="0"/>
              <a:t>порядок ведения документооборота в организации, в том числе ведения и хранения кадровых документов, организация устанавливает самостоятельно с учетом требований законодательства (</a:t>
            </a:r>
            <a:r>
              <a:rPr lang="ru-RU" sz="1800" dirty="0">
                <a:hlinkClick r:id="rId2" tooltip="[#573] "/>
              </a:rPr>
              <a:t>п. 2 ст. 12 Закона от 8 февраля 1998 г. № 14-ФЗ</a:t>
            </a:r>
            <a:r>
              <a:rPr lang="ru-RU" sz="1800" dirty="0"/>
              <a:t>). Исключением являются организации, в которых конкретный порядок закреплен на законодательном уровне.</a:t>
            </a:r>
          </a:p>
          <a:p>
            <a:pPr marL="0" indent="0">
              <a:buNone/>
            </a:pPr>
            <a:endParaRPr lang="ru-RU" sz="1800" dirty="0" smtClean="0"/>
          </a:p>
          <a:p>
            <a:pPr marL="0" indent="0">
              <a:buNone/>
            </a:pPr>
            <a:r>
              <a:rPr lang="ru-RU" sz="1800" dirty="0" smtClean="0"/>
              <a:t>Срок хранения: 50 лет.</a:t>
            </a:r>
            <a:endParaRPr lang="ru-RU" sz="1800" dirty="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6890636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3200" dirty="0" smtClean="0"/>
              <a:t>Сотрудник не подал заявление</a:t>
            </a:r>
            <a:endParaRPr lang="ru-RU" sz="3200" dirty="0">
              <a:latin typeface="Arial" charset="0"/>
              <a:cs typeface="Arial" charset="0"/>
            </a:endParaRPr>
          </a:p>
        </p:txBody>
      </p:sp>
      <p:sp>
        <p:nvSpPr>
          <p:cNvPr id="17411" name="Содержимое 2"/>
          <p:cNvSpPr>
            <a:spLocks noGrp="1"/>
          </p:cNvSpPr>
          <p:nvPr>
            <p:ph idx="4294967295"/>
          </p:nvPr>
        </p:nvSpPr>
        <p:spPr>
          <a:xfrm>
            <a:off x="611560" y="1844824"/>
            <a:ext cx="7920880" cy="4320480"/>
          </a:xfrm>
          <a:prstGeom prst="rect">
            <a:avLst/>
          </a:prstGeom>
        </p:spPr>
        <p:txBody>
          <a:bodyPr/>
          <a:lstStyle/>
          <a:p>
            <a:pPr marL="0" indent="0">
              <a:buNone/>
            </a:pPr>
            <a:r>
              <a:rPr lang="ru-RU" sz="1800" dirty="0"/>
              <a:t/>
            </a:r>
            <a:br>
              <a:rPr lang="ru-RU" sz="1800" dirty="0"/>
            </a:br>
            <a:r>
              <a:rPr lang="ru-RU" sz="1800" dirty="0"/>
              <a:t>Если сотрудник до конца 2020 года не напишет никакого заявления, нужно продолжать вести его бумажную трудовую книжку и одновременно подавать сведения о его трудовой деятельности в электронном виде в ПФР. </a:t>
            </a:r>
            <a:endParaRPr lang="ru-RU" sz="1800" dirty="0" smtClean="0"/>
          </a:p>
          <a:p>
            <a:pPr marL="0" indent="0">
              <a:buNone/>
            </a:pPr>
            <a:r>
              <a:rPr lang="ru-RU" sz="1800" dirty="0" smtClean="0"/>
              <a:t>Работник </a:t>
            </a:r>
            <a:r>
              <a:rPr lang="ru-RU" sz="1800" dirty="0"/>
              <a:t>вправе и после 2020 года в любой момент передумать и подать работодателю письменное заявление о том, что хочет перейти на электронную книжку. Об этом сказано в </a:t>
            </a:r>
            <a:r>
              <a:rPr lang="ru-RU" sz="1800" dirty="0">
                <a:hlinkClick r:id="rId2" tooltip="[#99] "/>
              </a:rPr>
              <a:t>части 2</a:t>
            </a:r>
            <a:r>
              <a:rPr lang="ru-RU" sz="1800" dirty="0"/>
              <a:t> статьи 2 Закона от 16.12.2019 № 439-ФЗ</a:t>
            </a:r>
            <a:r>
              <a:rPr lang="ru-RU" sz="1800" dirty="0" smtClean="0"/>
              <a:t>.  </a:t>
            </a:r>
          </a:p>
          <a:p>
            <a:pPr marL="0" indent="0">
              <a:buNone/>
            </a:pPr>
            <a:r>
              <a:rPr lang="ru-RU" sz="1800" dirty="0" smtClean="0"/>
              <a:t>Однако, сотрудник, который выбрал электронную трудовую книжку после 2020 года уже не сможет вернуться к бумажной трудовой книжке. Закон не предусмотрел такую возможность. </a:t>
            </a:r>
          </a:p>
          <a:p>
            <a:pPr marL="0" indent="0">
              <a:buNone/>
            </a:pPr>
            <a:r>
              <a:rPr lang="ru-RU" sz="1800" dirty="0"/>
              <a:t/>
            </a:r>
            <a:br>
              <a:rPr lang="ru-RU" sz="1800" dirty="0"/>
            </a:br>
            <a:r>
              <a:rPr lang="ru-RU" sz="1800" dirty="0"/>
              <a:t>Сотрудникам, которые впервые устраиваются на работу </a:t>
            </a:r>
            <a:r>
              <a:rPr lang="ru-RU" sz="1800" b="1" dirty="0"/>
              <a:t>с 1 января 2021 года, бумажные трудовые книжки не оформляйте</a:t>
            </a:r>
            <a:r>
              <a:rPr lang="ru-RU" sz="1800" dirty="0"/>
              <a:t>.</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7219896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3200" dirty="0" smtClean="0"/>
              <a:t>Сотрудник не смог подать заявление</a:t>
            </a:r>
            <a:endParaRPr lang="ru-RU" sz="3200" dirty="0">
              <a:latin typeface="Arial" charset="0"/>
              <a:cs typeface="Arial" charset="0"/>
            </a:endParaRPr>
          </a:p>
        </p:txBody>
      </p:sp>
      <p:sp>
        <p:nvSpPr>
          <p:cNvPr id="17411" name="Содержимое 2"/>
          <p:cNvSpPr>
            <a:spLocks noGrp="1"/>
          </p:cNvSpPr>
          <p:nvPr>
            <p:ph idx="4294967295"/>
          </p:nvPr>
        </p:nvSpPr>
        <p:spPr>
          <a:xfrm>
            <a:off x="611560" y="1844824"/>
            <a:ext cx="7920880" cy="4320480"/>
          </a:xfrm>
          <a:prstGeom prst="rect">
            <a:avLst/>
          </a:prstGeom>
        </p:spPr>
        <p:txBody>
          <a:bodyPr/>
          <a:lstStyle/>
          <a:p>
            <a:pPr marL="0" indent="0">
              <a:buNone/>
            </a:pPr>
            <a:r>
              <a:rPr lang="ru-RU" sz="1800" dirty="0" smtClean="0"/>
              <a:t>Сотрудники</a:t>
            </a:r>
            <a:r>
              <a:rPr lang="ru-RU" sz="1800" dirty="0"/>
              <a:t>, которые не смогли в течение 2020 года подать работодателю заявление о выборе формата трудовой книжки, вправе сделать это в любое время. </a:t>
            </a:r>
            <a:endParaRPr lang="ru-RU" sz="1800" dirty="0" smtClean="0"/>
          </a:p>
          <a:p>
            <a:pPr marL="0" indent="0">
              <a:buNone/>
            </a:pPr>
            <a:endParaRPr lang="ru-RU" sz="1800" dirty="0"/>
          </a:p>
          <a:p>
            <a:pPr marL="0" indent="0">
              <a:buNone/>
            </a:pPr>
            <a:r>
              <a:rPr lang="ru-RU" sz="1800" dirty="0" smtClean="0"/>
              <a:t>К </a:t>
            </a:r>
            <a:r>
              <a:rPr lang="ru-RU" sz="1800" dirty="0"/>
              <a:t>таким сотрудникам относят тех, кто:</a:t>
            </a:r>
          </a:p>
          <a:p>
            <a:r>
              <a:rPr lang="ru-RU" sz="1800" dirty="0"/>
              <a:t>по состоянию на 31 декабря 2020 года не исполнял свои трудовые обязанности, но за ним сохранялось место работы, в том числе на период болезни, отпуска или отстранения от работы;</a:t>
            </a:r>
          </a:p>
          <a:p>
            <a:r>
              <a:rPr lang="ru-RU" sz="1800" dirty="0"/>
              <a:t>имеет стаж работы по трудовому договору, но по состоянию на 31 декабря 2020 года не состоял в трудовых отношениях.</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5720387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2000" dirty="0"/>
              <a:t>Должен ли сотрудник-совместитель подавать заявление о выборе формата трудовой книжки</a:t>
            </a:r>
            <a:endParaRPr lang="ru-RU" sz="2000" dirty="0">
              <a:latin typeface="Arial" charset="0"/>
              <a:cs typeface="Arial" charset="0"/>
            </a:endParaRPr>
          </a:p>
        </p:txBody>
      </p:sp>
      <p:sp>
        <p:nvSpPr>
          <p:cNvPr id="17411" name="Содержимое 2"/>
          <p:cNvSpPr>
            <a:spLocks noGrp="1"/>
          </p:cNvSpPr>
          <p:nvPr>
            <p:ph idx="4294967295"/>
          </p:nvPr>
        </p:nvSpPr>
        <p:spPr>
          <a:xfrm>
            <a:off x="611560" y="1844824"/>
            <a:ext cx="7920880" cy="4320480"/>
          </a:xfrm>
          <a:prstGeom prst="rect">
            <a:avLst/>
          </a:prstGeom>
        </p:spPr>
        <p:txBody>
          <a:bodyPr/>
          <a:lstStyle/>
          <a:p>
            <a:pPr marL="0" indent="0">
              <a:buNone/>
            </a:pPr>
            <a:endParaRPr lang="ru-RU" sz="1800" dirty="0" smtClean="0"/>
          </a:p>
          <a:p>
            <a:pPr marL="0" indent="0">
              <a:buNone/>
            </a:pPr>
            <a:r>
              <a:rPr lang="ru-RU" sz="1800" dirty="0" smtClean="0"/>
              <a:t>Нет, не должен.</a:t>
            </a:r>
          </a:p>
          <a:p>
            <a:pPr marL="0" indent="0">
              <a:buNone/>
            </a:pPr>
            <a:endParaRPr lang="ru-RU" sz="1800" dirty="0"/>
          </a:p>
          <a:p>
            <a:pPr marL="0" indent="0">
              <a:buNone/>
            </a:pPr>
            <a:r>
              <a:rPr lang="ru-RU" sz="1800" dirty="0"/>
              <a:t>Если у вас в организации работают внешние совместители, то их уведомлять о выборе формата трудовой книжки не нужно. Поскольку трудовые книжки ведет работодатель по основной работе. Поэтому отправлять сотрудникам уведомления обязан работодатель только по основному месту работы. Заявления сотрудники также обязаны предоставить только по основному месту работы.</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5831929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2000" dirty="0"/>
              <a:t>Нужно ли сотрудникам-иностранцам выбирать способ ведения трудовой книжки</a:t>
            </a:r>
            <a:endParaRPr lang="ru-RU" sz="2000" dirty="0">
              <a:latin typeface="Arial" charset="0"/>
              <a:cs typeface="Arial" charset="0"/>
            </a:endParaRPr>
          </a:p>
        </p:txBody>
      </p:sp>
      <p:sp>
        <p:nvSpPr>
          <p:cNvPr id="17411" name="Содержимое 2"/>
          <p:cNvSpPr>
            <a:spLocks noGrp="1"/>
          </p:cNvSpPr>
          <p:nvPr>
            <p:ph idx="4294967295"/>
          </p:nvPr>
        </p:nvSpPr>
        <p:spPr>
          <a:xfrm>
            <a:off x="611560" y="1844824"/>
            <a:ext cx="7920880" cy="4320480"/>
          </a:xfrm>
          <a:prstGeom prst="rect">
            <a:avLst/>
          </a:prstGeom>
        </p:spPr>
        <p:txBody>
          <a:bodyPr/>
          <a:lstStyle/>
          <a:p>
            <a:pPr marL="0" indent="0">
              <a:buNone/>
            </a:pPr>
            <a:endParaRPr lang="ru-RU" sz="1800" dirty="0" smtClean="0"/>
          </a:p>
          <a:p>
            <a:pPr marL="0" indent="0">
              <a:buNone/>
            </a:pPr>
            <a:r>
              <a:rPr lang="ru-RU" sz="1800" dirty="0" smtClean="0"/>
              <a:t>Да, нужно. </a:t>
            </a:r>
          </a:p>
          <a:p>
            <a:pPr marL="0" indent="0">
              <a:buNone/>
            </a:pPr>
            <a:endParaRPr lang="ru-RU" sz="1800" dirty="0"/>
          </a:p>
          <a:p>
            <a:pPr marL="0" indent="0">
              <a:buNone/>
            </a:pPr>
            <a:r>
              <a:rPr lang="ru-RU" sz="1800" dirty="0"/>
              <a:t>Если сотрудник хочет отказаться от бумажной трудовой книжки, то он должен написать </a:t>
            </a:r>
            <a:r>
              <a:rPr lang="ru-RU" sz="1800" dirty="0">
                <a:hlinkClick r:id="rId2" tooltip="[#498] "/>
              </a:rPr>
              <a:t>заявление о том, что он согласен перейти на электронные сведения о трудовой деятельности</a:t>
            </a:r>
            <a:r>
              <a:rPr lang="ru-RU" sz="1800" dirty="0"/>
              <a:t>. Если сотрудник хочет сохранить бумажную книжку, то он должен написать </a:t>
            </a:r>
            <a:r>
              <a:rPr lang="ru-RU" sz="1800" dirty="0">
                <a:hlinkClick r:id="rId3" tooltip="[#499] "/>
              </a:rPr>
              <a:t>заявление с просьбой продолжать вести бумажную трудовую</a:t>
            </a:r>
            <a:r>
              <a:rPr lang="ru-RU" sz="1800" dirty="0"/>
              <a:t>. В таком случае вам придется вести бумажную книжку одновременно с электронной. Такой порядок устанавливает </a:t>
            </a:r>
            <a:r>
              <a:rPr lang="ru-RU" sz="1800" dirty="0">
                <a:hlinkClick r:id="rId4" tooltip="[#500] "/>
              </a:rPr>
              <a:t>статья 2 Закона от 16.12.2019 № 439-ФЗ</a:t>
            </a:r>
            <a:r>
              <a:rPr lang="ru-RU" sz="1800" dirty="0" smtClean="0"/>
              <a:t>.</a:t>
            </a:r>
          </a:p>
          <a:p>
            <a:pPr marL="0" indent="0">
              <a:buNone/>
            </a:pPr>
            <a:endParaRPr lang="ru-RU" sz="1800" dirty="0"/>
          </a:p>
          <a:p>
            <a:pPr marL="0" indent="0">
              <a:buNone/>
            </a:pPr>
            <a:r>
              <a:rPr lang="ru-RU" sz="1800" dirty="0" smtClean="0"/>
              <a:t>Никаких исключений для иностранец закон не устанавливает.</a:t>
            </a:r>
            <a:endParaRPr lang="ru-RU" sz="1800" dirty="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39683365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2000" dirty="0"/>
              <a:t>Может ли дистанционный работник подать заявление о выборе </a:t>
            </a:r>
            <a:r>
              <a:rPr lang="ru-RU" sz="2000" dirty="0" smtClean="0"/>
              <a:t>трудовой </a:t>
            </a:r>
            <a:r>
              <a:rPr lang="ru-RU" sz="2000" dirty="0"/>
              <a:t>книжке по электронной почте</a:t>
            </a:r>
            <a:endParaRPr lang="ru-RU" sz="2000" dirty="0">
              <a:latin typeface="Arial" charset="0"/>
              <a:cs typeface="Arial" charset="0"/>
            </a:endParaRPr>
          </a:p>
        </p:txBody>
      </p:sp>
      <p:sp>
        <p:nvSpPr>
          <p:cNvPr id="17411" name="Содержимое 2"/>
          <p:cNvSpPr>
            <a:spLocks noGrp="1"/>
          </p:cNvSpPr>
          <p:nvPr>
            <p:ph idx="4294967295"/>
          </p:nvPr>
        </p:nvSpPr>
        <p:spPr>
          <a:xfrm>
            <a:off x="611560" y="1844824"/>
            <a:ext cx="7920880" cy="4320480"/>
          </a:xfrm>
          <a:prstGeom prst="rect">
            <a:avLst/>
          </a:prstGeom>
        </p:spPr>
        <p:txBody>
          <a:bodyPr/>
          <a:lstStyle/>
          <a:p>
            <a:pPr marL="0" indent="0">
              <a:buNone/>
            </a:pPr>
            <a:endParaRPr lang="ru-RU" sz="1800" dirty="0" smtClean="0"/>
          </a:p>
          <a:p>
            <a:pPr marL="0" indent="0">
              <a:buNone/>
            </a:pPr>
            <a:r>
              <a:rPr lang="ru-RU" sz="1800" dirty="0"/>
              <a:t>Да, может.</a:t>
            </a:r>
          </a:p>
          <a:p>
            <a:pPr marL="0" indent="0">
              <a:buNone/>
            </a:pPr>
            <a:endParaRPr lang="ru-RU" sz="1800" dirty="0" smtClean="0"/>
          </a:p>
          <a:p>
            <a:pPr marL="0" indent="0">
              <a:buNone/>
            </a:pPr>
            <a:r>
              <a:rPr lang="ru-RU" sz="1800" dirty="0" smtClean="0"/>
              <a:t>С </a:t>
            </a:r>
            <a:r>
              <a:rPr lang="ru-RU" sz="1800" dirty="0"/>
              <a:t>дистанционными работниками можно обмениваться электронными документами (</a:t>
            </a:r>
            <a:r>
              <a:rPr lang="ru-RU" sz="1800" dirty="0">
                <a:hlinkClick r:id="rId2" tooltip="[#2220] "/>
              </a:rPr>
              <a:t>ст. 312.2 ТК</a:t>
            </a:r>
            <a:r>
              <a:rPr lang="ru-RU" sz="1800" dirty="0"/>
              <a:t>). Сделать это можно, только если у работодателя и самого сотрудника есть электронная цифровая подпись. Если подписи есть, то сотрудник вправе направлять все документы работодателю по электронной почте, в том числе направить заявление о выборе </a:t>
            </a:r>
            <a:r>
              <a:rPr lang="ru-RU" sz="1800" dirty="0" smtClean="0"/>
              <a:t>трудовой </a:t>
            </a:r>
            <a:r>
              <a:rPr lang="ru-RU" sz="1800" dirty="0"/>
              <a:t>книжки, подписав его усиленной квалифицированной электронной подписью.</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939515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3200" dirty="0" smtClean="0"/>
              <a:t>Чек-лист дел до конца декабря</a:t>
            </a:r>
            <a:endParaRPr lang="ru-RU" sz="3200" dirty="0">
              <a:latin typeface="Arial" charset="0"/>
              <a:cs typeface="Arial" charset="0"/>
            </a:endParaRPr>
          </a:p>
        </p:txBody>
      </p:sp>
      <p:sp>
        <p:nvSpPr>
          <p:cNvPr id="17411" name="Содержимое 2"/>
          <p:cNvSpPr>
            <a:spLocks noGrp="1"/>
          </p:cNvSpPr>
          <p:nvPr>
            <p:ph idx="4294967295"/>
          </p:nvPr>
        </p:nvSpPr>
        <p:spPr>
          <a:xfrm>
            <a:off x="611560" y="1844824"/>
            <a:ext cx="7920880" cy="4464496"/>
          </a:xfrm>
          <a:prstGeom prst="rect">
            <a:avLst/>
          </a:prstGeom>
        </p:spPr>
        <p:txBody>
          <a:bodyPr/>
          <a:lstStyle/>
          <a:p>
            <a:pPr marL="0" indent="0">
              <a:buNone/>
            </a:pPr>
            <a:r>
              <a:rPr lang="ru-RU" sz="1800" b="1" dirty="0"/>
              <a:t>Изменить локальные акты, которые определяют порядок работы с трудовыми книжками</a:t>
            </a:r>
            <a:r>
              <a:rPr lang="ru-RU" sz="1800" b="1" dirty="0" smtClean="0"/>
              <a:t>:</a:t>
            </a:r>
          </a:p>
          <a:p>
            <a:pPr marL="0" indent="0">
              <a:buNone/>
            </a:pPr>
            <a:endParaRPr lang="ru-RU" sz="1800" b="1" dirty="0"/>
          </a:p>
          <a:p>
            <a:r>
              <a:rPr lang="ru-RU" sz="1800" dirty="0" smtClean="0"/>
              <a:t>Обновить </a:t>
            </a:r>
            <a:r>
              <a:rPr lang="ru-RU" sz="1800" dirty="0"/>
              <a:t>в Правилах внутреннего трудового распорядка разделы о приеме на работу, увольнении и добавить раздел – порядок получения сотрудниками сведений о трудовой деятельности.</a:t>
            </a:r>
          </a:p>
          <a:p>
            <a:r>
              <a:rPr lang="ru-RU" sz="1800" dirty="0"/>
              <a:t>Обновить другие локальные акты, где прописали порядок работы с трудовыми книжками.</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8825853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2000" dirty="0"/>
              <a:t>Нужно ли сотруднику повторно подавать заявление о переходе на электронную трудовую книжку новому работодателю</a:t>
            </a:r>
            <a:endParaRPr lang="ru-RU" sz="2000" dirty="0">
              <a:latin typeface="Arial" charset="0"/>
              <a:cs typeface="Arial" charset="0"/>
            </a:endParaRPr>
          </a:p>
        </p:txBody>
      </p:sp>
      <p:sp>
        <p:nvSpPr>
          <p:cNvPr id="17411" name="Содержимое 2"/>
          <p:cNvSpPr>
            <a:spLocks noGrp="1"/>
          </p:cNvSpPr>
          <p:nvPr>
            <p:ph idx="4294967295"/>
          </p:nvPr>
        </p:nvSpPr>
        <p:spPr>
          <a:xfrm>
            <a:off x="611560" y="1844824"/>
            <a:ext cx="7920880" cy="4320480"/>
          </a:xfrm>
          <a:prstGeom prst="rect">
            <a:avLst/>
          </a:prstGeom>
        </p:spPr>
        <p:txBody>
          <a:bodyPr/>
          <a:lstStyle/>
          <a:p>
            <a:pPr marL="0" indent="0">
              <a:buNone/>
            </a:pPr>
            <a:endParaRPr lang="ru-RU" sz="1800" dirty="0"/>
          </a:p>
          <a:p>
            <a:pPr marL="0" indent="0">
              <a:buNone/>
            </a:pPr>
            <a:endParaRPr lang="ru-RU" sz="1800" dirty="0" smtClean="0"/>
          </a:p>
          <a:p>
            <a:pPr marL="0" indent="0">
              <a:buNone/>
            </a:pPr>
            <a:r>
              <a:rPr lang="ru-RU" sz="1800" dirty="0" smtClean="0"/>
              <a:t>Заявление </a:t>
            </a:r>
            <a:r>
              <a:rPr lang="ru-RU" sz="1800" dirty="0"/>
              <a:t>сотрудник подает один раз до 31 декабря 2020 года. Поэтому если он сделал свой выбор у предыдущего работодателя, то подавать заявление снова новому работодателю не нужно. </a:t>
            </a:r>
            <a:endParaRPr lang="ru-RU" sz="1800" dirty="0" smtClean="0"/>
          </a:p>
          <a:p>
            <a:pPr marL="0" indent="0">
              <a:buNone/>
            </a:pPr>
            <a:endParaRPr lang="ru-RU" sz="1800" dirty="0"/>
          </a:p>
          <a:p>
            <a:pPr marL="0" indent="0">
              <a:buNone/>
            </a:pPr>
            <a:r>
              <a:rPr lang="ru-RU" sz="1800" dirty="0" smtClean="0"/>
              <a:t>Исключение </a:t>
            </a:r>
            <a:r>
              <a:rPr lang="ru-RU" sz="1800" dirty="0"/>
              <a:t>– если работник передумал и решил отказаться от бумажной трудовой книжки и перейти на электронную трудовую книжку. Тогда сотрудник может подать заявление об этом уже новому работодателю. Поскольку работник вправе и после 2020 года в любой момент передумать и подать работодателю письменное заявление о том, что хочет перейти на электронную книжку. Об этом сказано в </a:t>
            </a:r>
            <a:r>
              <a:rPr lang="ru-RU" sz="1800" dirty="0">
                <a:hlinkClick r:id="rId2" tooltip="[#3059] "/>
              </a:rPr>
              <a:t>части 2</a:t>
            </a:r>
            <a:r>
              <a:rPr lang="ru-RU" sz="1800" dirty="0"/>
              <a:t> статьи 2 Закона от 16.12.2019 № 439-ФЗ.</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9355765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2000" dirty="0"/>
              <a:t>Должен ли руководитель организации подписывать заявление работника о переходе на электронные книжки</a:t>
            </a:r>
            <a:endParaRPr lang="ru-RU" sz="2000" dirty="0">
              <a:latin typeface="Arial" charset="0"/>
              <a:cs typeface="Arial" charset="0"/>
            </a:endParaRPr>
          </a:p>
        </p:txBody>
      </p:sp>
      <p:sp>
        <p:nvSpPr>
          <p:cNvPr id="17411" name="Содержимое 2"/>
          <p:cNvSpPr>
            <a:spLocks noGrp="1"/>
          </p:cNvSpPr>
          <p:nvPr>
            <p:ph idx="4294967295"/>
          </p:nvPr>
        </p:nvSpPr>
        <p:spPr>
          <a:xfrm>
            <a:off x="611560" y="1844824"/>
            <a:ext cx="7920880" cy="4320480"/>
          </a:xfrm>
          <a:prstGeom prst="rect">
            <a:avLst/>
          </a:prstGeom>
        </p:spPr>
        <p:txBody>
          <a:bodyPr/>
          <a:lstStyle/>
          <a:p>
            <a:pPr marL="0" indent="0">
              <a:buNone/>
            </a:pPr>
            <a:endParaRPr lang="ru-RU" sz="1800" dirty="0"/>
          </a:p>
          <a:p>
            <a:pPr marL="0" indent="0">
              <a:buNone/>
            </a:pPr>
            <a:r>
              <a:rPr lang="ru-RU" sz="1800" dirty="0"/>
              <a:t>З</a:t>
            </a:r>
            <a:r>
              <a:rPr lang="ru-RU" sz="1800" dirty="0" smtClean="0"/>
              <a:t>акон </a:t>
            </a:r>
            <a:r>
              <a:rPr lang="ru-RU" sz="1800" dirty="0"/>
              <a:t>не обязывает работодателя визировать заявления сотрудников, но работодатель вправе это сделать по собственной инициативе. </a:t>
            </a:r>
          </a:p>
          <a:p>
            <a:pPr marL="0" indent="0">
              <a:buNone/>
            </a:pPr>
            <a:endParaRPr lang="ru-RU" sz="1800" dirty="0" smtClean="0"/>
          </a:p>
          <a:p>
            <a:pPr marL="0" indent="0">
              <a:buNone/>
            </a:pPr>
            <a:r>
              <a:rPr lang="ru-RU" sz="1800" dirty="0" smtClean="0"/>
              <a:t>Виза </a:t>
            </a:r>
            <a:r>
              <a:rPr lang="ru-RU" sz="1800" dirty="0"/>
              <a:t>свидетельствует о согласии или несогласии должностного лица с содержанием документа. Виза включает должность лица, который визирует документ, подпись, расшифровку подписи – инициалы, фамилию и дату визирования. Конкретное место проставления визы зависит от вида документа. На подлиннике документа, который остается в организации, визу проставляют в нижней части оборотной стороны последнего листа. Такой порядок предусмотрен в </a:t>
            </a:r>
            <a:r>
              <a:rPr lang="ru-RU" sz="1800" dirty="0">
                <a:hlinkClick r:id="rId2" tooltip="[#1008] "/>
              </a:rPr>
              <a:t>пункте 5.2</a:t>
            </a:r>
            <a:r>
              <a:rPr lang="ru-RU" sz="1800" dirty="0"/>
              <a:t>1 ГОСТа Р 7.0.97-2016, утвержденного </a:t>
            </a:r>
            <a:r>
              <a:rPr lang="ru-RU" sz="1800" dirty="0">
                <a:hlinkClick r:id="rId3" tooltip="[#1009] "/>
              </a:rPr>
              <a:t>приказом </a:t>
            </a:r>
            <a:r>
              <a:rPr lang="ru-RU" sz="1800" dirty="0" err="1">
                <a:hlinkClick r:id="rId3" tooltip="[#1009] "/>
              </a:rPr>
              <a:t>Росстандарта</a:t>
            </a:r>
            <a:r>
              <a:rPr lang="ru-RU" sz="1800" dirty="0">
                <a:hlinkClick r:id="rId3" tooltip="[#1009] "/>
              </a:rPr>
              <a:t> от 08.12.2016 № 2004-ст</a:t>
            </a:r>
            <a:r>
              <a:rPr lang="ru-RU" sz="1800" dirty="0"/>
              <a:t>.</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9334741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2000" dirty="0"/>
              <a:t>Нужно ли вести журнал регистрации заявлений о переходе на электронные трудовые книжки</a:t>
            </a:r>
            <a:endParaRPr lang="ru-RU" sz="2000" dirty="0">
              <a:latin typeface="Arial" charset="0"/>
              <a:cs typeface="Arial" charset="0"/>
            </a:endParaRPr>
          </a:p>
        </p:txBody>
      </p:sp>
      <p:sp>
        <p:nvSpPr>
          <p:cNvPr id="17411" name="Содержимое 2"/>
          <p:cNvSpPr>
            <a:spLocks noGrp="1"/>
          </p:cNvSpPr>
          <p:nvPr>
            <p:ph idx="4294967295"/>
          </p:nvPr>
        </p:nvSpPr>
        <p:spPr>
          <a:xfrm>
            <a:off x="611560" y="1844824"/>
            <a:ext cx="7920880" cy="4320480"/>
          </a:xfrm>
          <a:prstGeom prst="rect">
            <a:avLst/>
          </a:prstGeom>
        </p:spPr>
        <p:txBody>
          <a:bodyPr/>
          <a:lstStyle/>
          <a:p>
            <a:pPr marL="0" indent="0">
              <a:buNone/>
            </a:pPr>
            <a:endParaRPr lang="ru-RU" sz="1800" dirty="0"/>
          </a:p>
          <a:p>
            <a:pPr marL="0" indent="0">
              <a:buNone/>
            </a:pPr>
            <a:r>
              <a:rPr lang="ru-RU" sz="1800" dirty="0"/>
              <a:t>Закон не обязывает вести журнал регистрации заявлений о переходе на электронные трудовые книжки, но работодатель вправе завести такой журнал для удобства самостоятельно.</a:t>
            </a:r>
          </a:p>
          <a:p>
            <a:pPr marL="0" indent="0">
              <a:buNone/>
            </a:pPr>
            <a:endParaRPr lang="ru-RU" sz="1800" dirty="0" smtClean="0"/>
          </a:p>
          <a:p>
            <a:pPr marL="0" indent="0">
              <a:buNone/>
            </a:pPr>
            <a:r>
              <a:rPr lang="ru-RU" sz="1800" dirty="0" smtClean="0"/>
              <a:t>Чтобы </a:t>
            </a:r>
            <a:r>
              <a:rPr lang="ru-RU" sz="1800" dirty="0"/>
              <a:t>отслеживать, от кого получили заявления о выборе формата трудовой книжки, заведите реестр заявлений или журнал. Вести его можно на бумаге или в электронном виде. В отдельной графе документа отмечайте, какую трудовую книжку выбрал сотрудник – бумажную или электронную.</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7529338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3200" dirty="0" smtClean="0"/>
              <a:t>Чек-лист дел до конца декабря</a:t>
            </a:r>
            <a:endParaRPr lang="ru-RU" sz="3200" dirty="0">
              <a:latin typeface="Arial" charset="0"/>
              <a:cs typeface="Arial" charset="0"/>
            </a:endParaRPr>
          </a:p>
        </p:txBody>
      </p:sp>
      <p:sp>
        <p:nvSpPr>
          <p:cNvPr id="17411" name="Содержимое 2"/>
          <p:cNvSpPr>
            <a:spLocks noGrp="1"/>
          </p:cNvSpPr>
          <p:nvPr>
            <p:ph idx="4294967295"/>
          </p:nvPr>
        </p:nvSpPr>
        <p:spPr>
          <a:xfrm>
            <a:off x="611560" y="2132856"/>
            <a:ext cx="7920880" cy="4032448"/>
          </a:xfrm>
          <a:prstGeom prst="rect">
            <a:avLst/>
          </a:prstGeom>
        </p:spPr>
        <p:txBody>
          <a:bodyPr/>
          <a:lstStyle/>
          <a:p>
            <a:pPr marL="0" indent="0">
              <a:buNone/>
            </a:pPr>
            <a:r>
              <a:rPr lang="ru-RU" sz="1800" b="1" dirty="0"/>
              <a:t>Выдать сотрудникам, которые выбрали электронные сведения, бумажные трудовые книжки на руки</a:t>
            </a:r>
            <a:r>
              <a:rPr lang="ru-RU" sz="1800" b="1" dirty="0" smtClean="0"/>
              <a:t>:</a:t>
            </a:r>
          </a:p>
          <a:p>
            <a:r>
              <a:rPr lang="ru-RU" sz="1800" dirty="0" smtClean="0"/>
              <a:t>Внести </a:t>
            </a:r>
            <a:r>
              <a:rPr lang="ru-RU" sz="1800" dirty="0"/>
              <a:t>записи о выборе электронных сведений в трудовые книжки сотрудников.</a:t>
            </a:r>
          </a:p>
          <a:p>
            <a:r>
              <a:rPr lang="ru-RU" sz="1800" dirty="0"/>
              <a:t>Внести записи о выдаче бумажных трудовых книжек на руки в книгу учета движения трудовых книжек.</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23367984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3200" dirty="0" smtClean="0"/>
              <a:t>Чек-лист дел до конца декабря</a:t>
            </a:r>
            <a:endParaRPr lang="ru-RU" sz="3200" dirty="0">
              <a:latin typeface="Arial" charset="0"/>
              <a:cs typeface="Arial" charset="0"/>
            </a:endParaRPr>
          </a:p>
        </p:txBody>
      </p:sp>
      <p:sp>
        <p:nvSpPr>
          <p:cNvPr id="17411" name="Содержимое 2"/>
          <p:cNvSpPr>
            <a:spLocks noGrp="1"/>
          </p:cNvSpPr>
          <p:nvPr>
            <p:ph idx="4294967295"/>
          </p:nvPr>
        </p:nvSpPr>
        <p:spPr>
          <a:xfrm>
            <a:off x="611560" y="2132856"/>
            <a:ext cx="7920880" cy="4032448"/>
          </a:xfrm>
          <a:prstGeom prst="rect">
            <a:avLst/>
          </a:prstGeom>
        </p:spPr>
        <p:txBody>
          <a:bodyPr/>
          <a:lstStyle/>
          <a:p>
            <a:pPr marL="0" indent="0">
              <a:buNone/>
            </a:pPr>
            <a:r>
              <a:rPr lang="ru-RU" sz="1800" b="1" dirty="0"/>
              <a:t>Продолжать вести бумажные трудовые книжки сотрудников, которые решили оставить книжку на бумаге</a:t>
            </a:r>
            <a:r>
              <a:rPr lang="ru-RU" sz="1800" b="1" dirty="0" smtClean="0"/>
              <a:t>:</a:t>
            </a:r>
          </a:p>
          <a:p>
            <a:r>
              <a:rPr lang="ru-RU" sz="1800" dirty="0" smtClean="0"/>
              <a:t>Продолжать </a:t>
            </a:r>
            <a:r>
              <a:rPr lang="ru-RU" sz="1800" dirty="0"/>
              <a:t>вносить записи о работе в бумажные трудовые книжки сотрудников.</a:t>
            </a:r>
          </a:p>
          <a:p>
            <a:r>
              <a:rPr lang="ru-RU" sz="1800" dirty="0"/>
              <a:t>Продолжать подавать отчет СЗВ-ТД по сотрудникам.</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592264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3200" dirty="0" smtClean="0"/>
              <a:t>Сотрудник отказался от бумажной книжки</a:t>
            </a:r>
            <a:endParaRPr lang="ru-RU" sz="3200" dirty="0">
              <a:latin typeface="Arial" charset="0"/>
              <a:cs typeface="Arial" charset="0"/>
            </a:endParaRPr>
          </a:p>
        </p:txBody>
      </p:sp>
      <p:sp>
        <p:nvSpPr>
          <p:cNvPr id="17411" name="Содержимое 2"/>
          <p:cNvSpPr>
            <a:spLocks noGrp="1"/>
          </p:cNvSpPr>
          <p:nvPr>
            <p:ph idx="4294967295"/>
          </p:nvPr>
        </p:nvSpPr>
        <p:spPr>
          <a:xfrm>
            <a:off x="611560" y="2348880"/>
            <a:ext cx="7920880" cy="3816424"/>
          </a:xfrm>
          <a:prstGeom prst="rect">
            <a:avLst/>
          </a:prstGeom>
        </p:spPr>
        <p:txBody>
          <a:bodyPr/>
          <a:lstStyle/>
          <a:p>
            <a:pPr marL="0" indent="0">
              <a:buNone/>
            </a:pPr>
            <a:r>
              <a:rPr lang="ru-RU" sz="1800" dirty="0"/>
              <a:t>Если сотрудник откажется от бумажной трудовой книжки, то работодатель должен отдать ему бумажную книжку на руки и продолжать вести только электронные сведения. При этом в трудовую книжку сотрудника внесите запись в следующем порядке:</a:t>
            </a:r>
          </a:p>
          <a:p>
            <a:r>
              <a:rPr lang="ru-RU" sz="1800" dirty="0"/>
              <a:t>в графе 1 – поставьте порядковый номер записи;</a:t>
            </a:r>
          </a:p>
          <a:p>
            <a:r>
              <a:rPr lang="ru-RU" sz="1800" dirty="0"/>
              <a:t>в графе 2 – дату выдачи трудовой книжки на руки;</a:t>
            </a:r>
          </a:p>
          <a:p>
            <a:r>
              <a:rPr lang="ru-RU" sz="1800" dirty="0"/>
              <a:t>в графе 3: «Подано письменное заявление (Ф. И. О.) о предоставлении ему (ей) работодателем сведений о трудовой деятельности в соответствии со статьей 66.1 Трудового кодекса Российской Федерации (часть 2 статьи 2 Федерального закона от 16 декабря 2019 года № 439-ФЗ)»;</a:t>
            </a:r>
          </a:p>
          <a:p>
            <a:r>
              <a:rPr lang="ru-RU" sz="1800" dirty="0"/>
              <a:t>в графе 4 – поставьте дату подачи заявления с указанием числа, месяца, года.</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20448057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3200" dirty="0" smtClean="0"/>
              <a:t>Сотрудник отказался от бумажной книжки</a:t>
            </a:r>
            <a:endParaRPr lang="ru-RU" sz="3200" dirty="0">
              <a:latin typeface="Arial" charset="0"/>
              <a:cs typeface="Arial" charset="0"/>
            </a:endParaRPr>
          </a:p>
        </p:txBody>
      </p:sp>
      <p:sp>
        <p:nvSpPr>
          <p:cNvPr id="17411" name="Содержимое 2"/>
          <p:cNvSpPr>
            <a:spLocks noGrp="1"/>
          </p:cNvSpPr>
          <p:nvPr>
            <p:ph idx="4294967295"/>
          </p:nvPr>
        </p:nvSpPr>
        <p:spPr>
          <a:xfrm>
            <a:off x="611560" y="2348880"/>
            <a:ext cx="7920880" cy="3816424"/>
          </a:xfrm>
          <a:prstGeom prst="rect">
            <a:avLst/>
          </a:prstGeom>
        </p:spPr>
        <p:txBody>
          <a:bodyPr/>
          <a:lstStyle/>
          <a:p>
            <a:pPr marL="0" indent="0">
              <a:buNone/>
            </a:pPr>
            <a:r>
              <a:rPr lang="ru-RU" sz="1800" dirty="0" smtClean="0"/>
              <a:t>Запись необходимо </a:t>
            </a:r>
            <a:r>
              <a:rPr lang="ru-RU" sz="1800" dirty="0"/>
              <a:t>заверить. </a:t>
            </a:r>
            <a:endParaRPr lang="ru-RU" sz="1800" dirty="0" smtClean="0"/>
          </a:p>
          <a:p>
            <a:pPr marL="0" indent="0">
              <a:buNone/>
            </a:pPr>
            <a:r>
              <a:rPr lang="ru-RU" sz="1800" dirty="0" smtClean="0"/>
              <a:t>Сделать </a:t>
            </a:r>
            <a:r>
              <a:rPr lang="ru-RU" sz="1800" dirty="0"/>
              <a:t>это можно так же, как при выдаче трудовой книжки при увольнении (</a:t>
            </a:r>
            <a:r>
              <a:rPr lang="ru-RU" sz="1800" dirty="0">
                <a:hlinkClick r:id="rId2" tooltip="[#169] "/>
              </a:rPr>
              <a:t>письмо Минтруда России от 16.03.2020 № 14-2/В-267</a:t>
            </a:r>
            <a:r>
              <a:rPr lang="ru-RU" sz="1800" dirty="0"/>
              <a:t>).</a:t>
            </a:r>
          </a:p>
          <a:p>
            <a:pPr marL="0" indent="0">
              <a:buNone/>
            </a:pPr>
            <a:endParaRPr lang="ru-RU" sz="1800" dirty="0"/>
          </a:p>
          <a:p>
            <a:pPr marL="0" indent="0">
              <a:buNone/>
            </a:pPr>
            <a:r>
              <a:rPr lang="ru-RU" sz="1800" dirty="0" smtClean="0"/>
              <a:t>Чтобы </a:t>
            </a:r>
            <a:r>
              <a:rPr lang="ru-RU" sz="1800" dirty="0"/>
              <a:t>заверить запись укажите:</a:t>
            </a:r>
          </a:p>
          <a:p>
            <a:r>
              <a:rPr lang="ru-RU" sz="1800" dirty="0"/>
              <a:t>подпись работодателя или лица, ответственного за ведение трудовых книжек;</a:t>
            </a:r>
          </a:p>
          <a:p>
            <a:r>
              <a:rPr lang="ru-RU" sz="1800" dirty="0"/>
              <a:t>печать организации, если используете печать;</a:t>
            </a:r>
          </a:p>
          <a:p>
            <a:r>
              <a:rPr lang="ru-RU" sz="1800" dirty="0"/>
              <a:t>подпись сотрудника.</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42457892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3200" dirty="0" smtClean="0"/>
              <a:t>Сотрудник отказался от бумажной книжки</a:t>
            </a:r>
            <a:endParaRPr lang="ru-RU" sz="3200" dirty="0">
              <a:latin typeface="Arial" charset="0"/>
              <a:cs typeface="Arial" charset="0"/>
            </a:endParaRPr>
          </a:p>
        </p:txBody>
      </p:sp>
      <p:sp>
        <p:nvSpPr>
          <p:cNvPr id="17411" name="Содержимое 2"/>
          <p:cNvSpPr>
            <a:spLocks noGrp="1"/>
          </p:cNvSpPr>
          <p:nvPr>
            <p:ph idx="4294967295"/>
          </p:nvPr>
        </p:nvSpPr>
        <p:spPr>
          <a:xfrm>
            <a:off x="611560" y="2348880"/>
            <a:ext cx="7920880" cy="3816424"/>
          </a:xfrm>
          <a:prstGeom prst="rect">
            <a:avLst/>
          </a:prstGeom>
        </p:spPr>
        <p:txBody>
          <a:bodyPr/>
          <a:lstStyle/>
          <a:p>
            <a:pPr marL="0" indent="0">
              <a:buNone/>
            </a:pPr>
            <a:r>
              <a:rPr lang="ru-RU" sz="1800" dirty="0"/>
              <a:t>Кроме того, в графе 13 книги учета движения трудовых книжек сделайте запись: «Выдана на руки на основании письменного заявления (Ф. И. О.) о предоставлении ему (ей) работодателем сведений о трудовой деятельности в соответствии со статьей 66.1 Трудового кодекса Российской Федерации (часть 2 статьи 2 Федерального закона № 439-ФЗ)». После этой записи сотрудник ставит свою подпись. </a:t>
            </a:r>
            <a:endParaRPr lang="ru-RU" sz="1800" dirty="0" smtClean="0"/>
          </a:p>
          <a:p>
            <a:pPr marL="0" indent="0">
              <a:buNone/>
            </a:pPr>
            <a:endParaRPr lang="ru-RU" sz="1800" dirty="0"/>
          </a:p>
          <a:p>
            <a:pPr marL="0" indent="0">
              <a:buNone/>
            </a:pPr>
            <a:r>
              <a:rPr lang="ru-RU" sz="1800" dirty="0" smtClean="0"/>
              <a:t>С</a:t>
            </a:r>
            <a:r>
              <a:rPr lang="ru-RU" sz="1800" dirty="0"/>
              <a:t> момента выдачи трудовой книжки работодатель не несет ответственности за ее ведение и хранение. Такие разъяснения дают специалисты Минтруда в </a:t>
            </a:r>
            <a:r>
              <a:rPr lang="ru-RU" sz="1800" dirty="0">
                <a:hlinkClick r:id="rId2" tooltip="[#139] "/>
              </a:rPr>
              <a:t>письме от 12.02.2020 № 14-2/В-150</a:t>
            </a:r>
            <a:r>
              <a:rPr lang="ru-RU" sz="1800" dirty="0"/>
              <a:t>.</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42212891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3200" dirty="0" smtClean="0"/>
              <a:t>Срок выдачи</a:t>
            </a:r>
            <a:endParaRPr lang="ru-RU" sz="3200" dirty="0">
              <a:latin typeface="Arial" charset="0"/>
              <a:cs typeface="Arial" charset="0"/>
            </a:endParaRPr>
          </a:p>
        </p:txBody>
      </p:sp>
      <p:sp>
        <p:nvSpPr>
          <p:cNvPr id="17411" name="Содержимое 2"/>
          <p:cNvSpPr>
            <a:spLocks noGrp="1"/>
          </p:cNvSpPr>
          <p:nvPr>
            <p:ph idx="4294967295"/>
          </p:nvPr>
        </p:nvSpPr>
        <p:spPr>
          <a:xfrm>
            <a:off x="611560" y="1844824"/>
            <a:ext cx="7920880" cy="4320480"/>
          </a:xfrm>
          <a:prstGeom prst="rect">
            <a:avLst/>
          </a:prstGeom>
        </p:spPr>
        <p:txBody>
          <a:bodyPr/>
          <a:lstStyle/>
          <a:p>
            <a:pPr marL="0" indent="0">
              <a:buNone/>
            </a:pPr>
            <a:r>
              <a:rPr lang="ru-RU" sz="1800" dirty="0"/>
              <a:t>Закон не установил срок выдачи трудовой книжки, если сотрудник подал заявление о ведении сведений о трудовой деятельности в электронном виде.</a:t>
            </a:r>
          </a:p>
          <a:p>
            <a:pPr marL="0" indent="0">
              <a:buNone/>
            </a:pPr>
            <a:r>
              <a:rPr lang="ru-RU" sz="1800" dirty="0"/>
              <a:t>Специалисты Минтруда рекомендуют выдавать сотрудникам бумажную трудовую книжку в течение трех рабочих дней с момента, когда получили заявление о выборе электронной формы. Они рекомендуют применять аналогию со сроком выдачи копий документов сотрудникам по их запросам (</a:t>
            </a:r>
            <a:r>
              <a:rPr lang="ru-RU" sz="1800" dirty="0">
                <a:hlinkClick r:id="rId2" tooltip="[#378] "/>
              </a:rPr>
              <a:t>ч. 1 ст. 62 ТК</a:t>
            </a:r>
            <a:r>
              <a:rPr lang="ru-RU" sz="1800" dirty="0"/>
              <a:t>, </a:t>
            </a:r>
            <a:r>
              <a:rPr lang="ru-RU" sz="1800" dirty="0">
                <a:hlinkClick r:id="rId3" tooltip="[#379] "/>
              </a:rPr>
              <a:t>ч. 3 ст. 2 Закона от 16.12.2019 № 439-ФЗ</a:t>
            </a:r>
            <a:r>
              <a:rPr lang="ru-RU" sz="1800" dirty="0"/>
              <a:t>, </a:t>
            </a:r>
            <a:r>
              <a:rPr lang="ru-RU" sz="1800" dirty="0">
                <a:hlinkClick r:id="rId4" tooltip="[#380] "/>
              </a:rPr>
              <a:t>письмо Минтруда от 13.03.2020 № 14-2/В-260</a:t>
            </a:r>
            <a:r>
              <a:rPr lang="ru-RU" sz="1800" dirty="0"/>
              <a:t>). </a:t>
            </a:r>
          </a:p>
          <a:p>
            <a:pPr marL="0" indent="0">
              <a:buNone/>
            </a:pPr>
            <a:r>
              <a:rPr lang="ru-RU" sz="1800" dirty="0"/>
              <a:t>Однако, специалисты Пенсионного фонда рекомендуют не торопить сотрудников с решениями по трудовым книжкам, а проговорить с ними, что заявления вы будете ждать в декабре 2020, чтобы сообщить о них в ПФР до 15 января 2021. </a:t>
            </a:r>
            <a:endParaRPr lang="ru-RU" sz="1800" dirty="0" smtClean="0"/>
          </a:p>
          <a:p>
            <a:pPr marL="0" indent="0">
              <a:buNone/>
            </a:pPr>
            <a:r>
              <a:rPr lang="ru-RU" sz="1800" dirty="0" smtClean="0"/>
              <a:t> </a:t>
            </a:r>
            <a:endParaRPr lang="ru-RU" sz="1800" dirty="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3927058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716286"/>
          </a:xfrm>
          <a:prstGeom prst="rect">
            <a:avLst/>
          </a:prstGeom>
        </p:spPr>
        <p:txBody>
          <a:bodyPr/>
          <a:lstStyle/>
          <a:p>
            <a:pPr algn="l"/>
            <a:r>
              <a:rPr lang="ru-RU" sz="2000" dirty="0"/>
              <a:t>Может ли сотрудник передумать и вернуться к бумажной трудовой книжке</a:t>
            </a:r>
            <a:endParaRPr lang="ru-RU" sz="2000" dirty="0">
              <a:latin typeface="Arial" charset="0"/>
              <a:cs typeface="Arial" charset="0"/>
            </a:endParaRPr>
          </a:p>
        </p:txBody>
      </p:sp>
      <p:sp>
        <p:nvSpPr>
          <p:cNvPr id="18435" name="Содержимое 2"/>
          <p:cNvSpPr>
            <a:spLocks noGrp="1"/>
          </p:cNvSpPr>
          <p:nvPr>
            <p:ph idx="4294967295"/>
          </p:nvPr>
        </p:nvSpPr>
        <p:spPr>
          <a:xfrm>
            <a:off x="539552" y="2060848"/>
            <a:ext cx="8136904" cy="4104456"/>
          </a:xfrm>
          <a:prstGeom prst="rect">
            <a:avLst/>
          </a:prstGeom>
        </p:spPr>
        <p:txBody>
          <a:bodyPr/>
          <a:lstStyle/>
          <a:p>
            <a:pPr marL="0" indent="0">
              <a:buNone/>
            </a:pPr>
            <a:endParaRPr lang="ru-RU" sz="1800" dirty="0" smtClean="0"/>
          </a:p>
          <a:p>
            <a:pPr marL="0" indent="0">
              <a:buNone/>
            </a:pPr>
            <a:r>
              <a:rPr lang="ru-RU" sz="1800" dirty="0" smtClean="0"/>
              <a:t>Если </a:t>
            </a:r>
            <a:r>
              <a:rPr lang="ru-RU" sz="1800" dirty="0"/>
              <a:t>сотрудник подал заявление о выборе электронной формы ведения сведений о трудовой деятельности, то запись об этом вносят в бумажную трудовую книжку и выдают ее работнику на руки. Далее информацию по сотруднику предоставляют в ПРФ только в электронном виде. Для этого подают по сотруднику отчет СЗВ-ТД. Возврат к ведению трудовой книжки на бумаге в этом случае не предусмотрен. Такие разъяснения дают специалисты ПФР на </a:t>
            </a:r>
            <a:r>
              <a:rPr lang="ru-RU" sz="1800" dirty="0">
                <a:hlinkClick r:id="rId2"/>
              </a:rPr>
              <a:t>официальном сайте</a:t>
            </a:r>
            <a:r>
              <a:rPr lang="ru-RU" sz="1800" dirty="0"/>
              <a:t>.</a:t>
            </a:r>
          </a:p>
          <a:p>
            <a:pPr marL="0" indent="0">
              <a:buNone/>
            </a:pPr>
            <a:endParaRPr lang="ru-RU" sz="1800" dirty="0" smtClean="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3200" dirty="0" smtClean="0">
                <a:latin typeface="Arial" charset="0"/>
                <a:cs typeface="Arial" charset="0"/>
              </a:rPr>
              <a:t>Какие локальные акты изменить</a:t>
            </a:r>
            <a:endParaRPr lang="ru-RU" sz="3200" dirty="0">
              <a:latin typeface="Arial" charset="0"/>
              <a:cs typeface="Arial" charset="0"/>
            </a:endParaRPr>
          </a:p>
        </p:txBody>
      </p:sp>
      <p:sp>
        <p:nvSpPr>
          <p:cNvPr id="17411" name="Содержимое 2"/>
          <p:cNvSpPr>
            <a:spLocks noGrp="1"/>
          </p:cNvSpPr>
          <p:nvPr>
            <p:ph idx="4294967295"/>
          </p:nvPr>
        </p:nvSpPr>
        <p:spPr>
          <a:xfrm>
            <a:off x="611560" y="2132856"/>
            <a:ext cx="7920880" cy="3257203"/>
          </a:xfrm>
          <a:prstGeom prst="rect">
            <a:avLst/>
          </a:prstGeom>
        </p:spPr>
        <p:txBody>
          <a:bodyPr/>
          <a:lstStyle/>
          <a:p>
            <a:pPr marL="0" indent="0">
              <a:buNone/>
            </a:pPr>
            <a:r>
              <a:rPr lang="ru-RU" sz="1800" dirty="0"/>
              <a:t>В первую очередь придется изменить ПВТР. В этом локальном акте обновите раздел о документах, которые сотрудник предъявляет при приеме на работу. </a:t>
            </a:r>
            <a:endParaRPr lang="ru-RU" sz="1800" dirty="0" smtClean="0"/>
          </a:p>
          <a:p>
            <a:pPr marL="0" indent="0">
              <a:buNone/>
            </a:pPr>
            <a:r>
              <a:rPr lang="ru-RU" sz="1800" dirty="0" smtClean="0"/>
              <a:t>В </a:t>
            </a:r>
            <a:r>
              <a:rPr lang="ru-RU" sz="1800" dirty="0"/>
              <a:t>разделе о порядке увольнения укажите, как сотрудник может получить сведения о трудовой деятельности при прекращении трудового договора. Такая информация относится к порядку увольнения, поэтому она должна быть в ПВТР (</a:t>
            </a:r>
            <a:r>
              <a:rPr lang="ru-RU" sz="1800" dirty="0">
                <a:hlinkClick r:id="rId2" tooltip="[#49] "/>
              </a:rPr>
              <a:t>ч. 4 ст. 189 ТК</a:t>
            </a:r>
            <a:r>
              <a:rPr lang="ru-RU" sz="1800" dirty="0"/>
              <a:t>). Пропишите, как работник получит документ, если в день увольнения его не будет на работе или он откажется его получать.</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0870467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716286"/>
          </a:xfrm>
          <a:prstGeom prst="rect">
            <a:avLst/>
          </a:prstGeom>
        </p:spPr>
        <p:txBody>
          <a:bodyPr/>
          <a:lstStyle/>
          <a:p>
            <a:pPr algn="l"/>
            <a:r>
              <a:rPr lang="ru-RU" sz="2000" dirty="0"/>
              <a:t>Нужно ли вносить запись в трудовую книжку о продолжении ведения бумажной трудовой книжки</a:t>
            </a:r>
            <a:endParaRPr lang="ru-RU" sz="2000" dirty="0">
              <a:latin typeface="Arial" charset="0"/>
              <a:cs typeface="Arial" charset="0"/>
            </a:endParaRPr>
          </a:p>
        </p:txBody>
      </p:sp>
      <p:sp>
        <p:nvSpPr>
          <p:cNvPr id="18435" name="Содержимое 2"/>
          <p:cNvSpPr>
            <a:spLocks noGrp="1"/>
          </p:cNvSpPr>
          <p:nvPr>
            <p:ph idx="4294967295"/>
          </p:nvPr>
        </p:nvSpPr>
        <p:spPr>
          <a:xfrm>
            <a:off x="539552" y="2060848"/>
            <a:ext cx="8136904" cy="4104456"/>
          </a:xfrm>
          <a:prstGeom prst="rect">
            <a:avLst/>
          </a:prstGeom>
        </p:spPr>
        <p:txBody>
          <a:bodyPr/>
          <a:lstStyle/>
          <a:p>
            <a:pPr marL="0" indent="0">
              <a:buNone/>
            </a:pPr>
            <a:endParaRPr lang="ru-RU" sz="1800" dirty="0" smtClean="0"/>
          </a:p>
          <a:p>
            <a:pPr marL="0" indent="0">
              <a:buNone/>
            </a:pPr>
            <a:r>
              <a:rPr lang="ru-RU" sz="1800" dirty="0" smtClean="0"/>
              <a:t>Нет, не нужно.</a:t>
            </a:r>
          </a:p>
          <a:p>
            <a:pPr marL="0" indent="0">
              <a:buNone/>
            </a:pPr>
            <a:endParaRPr lang="ru-RU" sz="1800" dirty="0"/>
          </a:p>
          <a:p>
            <a:pPr marL="0" indent="0">
              <a:buNone/>
            </a:pPr>
            <a:r>
              <a:rPr lang="ru-RU" sz="1800" dirty="0" smtClean="0"/>
              <a:t>Если </a:t>
            </a:r>
            <a:r>
              <a:rPr lang="ru-RU" sz="1800" dirty="0"/>
              <a:t>сотрудник хочет сохранить бумажную книжку, то он должен написать </a:t>
            </a:r>
            <a:r>
              <a:rPr lang="ru-RU" sz="1800" dirty="0">
                <a:hlinkClick r:id="rId2" tooltip="[#576] "/>
              </a:rPr>
              <a:t>заявление с просьбой продолжать вести бумажную трудовую</a:t>
            </a:r>
            <a:r>
              <a:rPr lang="ru-RU" sz="1800" dirty="0"/>
              <a:t>. В таком случае вам придется вести бумажную книжку одновременно с электронной. Такой порядок устанавливает </a:t>
            </a:r>
            <a:r>
              <a:rPr lang="ru-RU" sz="1800" dirty="0">
                <a:hlinkClick r:id="rId3" tooltip="[#577] "/>
              </a:rPr>
              <a:t>статья 2 Закона от 16.12.2019 № 439-ФЗ</a:t>
            </a:r>
            <a:r>
              <a:rPr lang="ru-RU" sz="1800" dirty="0"/>
              <a:t>. При этом закон не обязывает работодателя вносить в бумажную трудовую книжку запись о продолжении ее ведения.</a:t>
            </a:r>
            <a:endParaRPr lang="ru-RU" sz="1800" dirty="0" smtClean="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26450265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716286"/>
          </a:xfrm>
          <a:prstGeom prst="rect">
            <a:avLst/>
          </a:prstGeom>
        </p:spPr>
        <p:txBody>
          <a:bodyPr/>
          <a:lstStyle/>
          <a:p>
            <a:pPr algn="l"/>
            <a:r>
              <a:rPr lang="ru-RU" sz="2000" dirty="0"/>
              <a:t>Нужно ли делать скан-копии бумажных трудовых книжек при переходе на электронные трудовые книжки</a:t>
            </a:r>
            <a:endParaRPr lang="ru-RU" sz="2000" dirty="0">
              <a:latin typeface="Arial" charset="0"/>
              <a:cs typeface="Arial" charset="0"/>
            </a:endParaRPr>
          </a:p>
        </p:txBody>
      </p:sp>
      <p:sp>
        <p:nvSpPr>
          <p:cNvPr id="18435" name="Содержимое 2"/>
          <p:cNvSpPr>
            <a:spLocks noGrp="1"/>
          </p:cNvSpPr>
          <p:nvPr>
            <p:ph idx="4294967295"/>
          </p:nvPr>
        </p:nvSpPr>
        <p:spPr>
          <a:xfrm>
            <a:off x="539552" y="2060848"/>
            <a:ext cx="8136904" cy="4104456"/>
          </a:xfrm>
          <a:prstGeom prst="rect">
            <a:avLst/>
          </a:prstGeom>
        </p:spPr>
        <p:txBody>
          <a:bodyPr/>
          <a:lstStyle/>
          <a:p>
            <a:pPr marL="0" indent="0">
              <a:buNone/>
            </a:pPr>
            <a:endParaRPr lang="ru-RU" sz="1800" dirty="0" smtClean="0"/>
          </a:p>
          <a:p>
            <a:pPr marL="0" indent="0">
              <a:buNone/>
            </a:pPr>
            <a:r>
              <a:rPr lang="ru-RU" sz="1800" dirty="0" smtClean="0"/>
              <a:t>Нет</a:t>
            </a:r>
            <a:r>
              <a:rPr lang="ru-RU" sz="1800" dirty="0"/>
              <a:t>, не нужно.</a:t>
            </a:r>
          </a:p>
          <a:p>
            <a:pPr marL="0" indent="0">
              <a:buNone/>
            </a:pPr>
            <a:endParaRPr lang="ru-RU" sz="1800" dirty="0" smtClean="0"/>
          </a:p>
          <a:p>
            <a:pPr marL="0" indent="0">
              <a:buNone/>
            </a:pPr>
            <a:r>
              <a:rPr lang="ru-RU" sz="1800" dirty="0" smtClean="0"/>
              <a:t>Сотрудник </a:t>
            </a:r>
            <a:r>
              <a:rPr lang="ru-RU" sz="1800" dirty="0"/>
              <a:t>при приеме на работу предъявляет работодателю оригинал трудовой </a:t>
            </a:r>
            <a:r>
              <a:rPr lang="ru-RU" sz="1800" dirty="0" smtClean="0"/>
              <a:t>книжки или справку СТД-Р. </a:t>
            </a:r>
            <a:r>
              <a:rPr lang="ru-RU" sz="1800" dirty="0"/>
              <a:t>Копию документа работодатель делает лишь за тем, чтобы передать ее сотруднику (ст. </a:t>
            </a:r>
            <a:r>
              <a:rPr lang="ru-RU" sz="1800" dirty="0">
                <a:hlinkClick r:id="rId2" tooltip="[#226] "/>
              </a:rPr>
              <a:t>62</a:t>
            </a:r>
            <a:r>
              <a:rPr lang="ru-RU" sz="1800" dirty="0"/>
              <a:t>, </a:t>
            </a:r>
            <a:r>
              <a:rPr lang="ru-RU" sz="1800" dirty="0">
                <a:hlinkClick r:id="rId3" tooltip="[#227] "/>
              </a:rPr>
              <a:t>65 </a:t>
            </a:r>
            <a:r>
              <a:rPr lang="ru-RU" sz="1800" dirty="0"/>
              <a:t>ТК). Хранить копию трудовой книжки закон не позволяет. См., например, </a:t>
            </a:r>
            <a:r>
              <a:rPr lang="ru-RU" sz="1800" dirty="0">
                <a:hlinkClick r:id="rId4" tooltip="[#228] "/>
              </a:rPr>
              <a:t>определение Верховного суда от 08.11.2017 №№ 302-КГ17-16190, А19-20943/2016</a:t>
            </a:r>
            <a:endParaRPr lang="ru-RU" sz="1800" dirty="0"/>
          </a:p>
          <a:p>
            <a:pPr marL="0" indent="0">
              <a:buNone/>
            </a:pPr>
            <a:endParaRPr lang="ru-RU" sz="1800" dirty="0" smtClean="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42733761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716286"/>
          </a:xfrm>
          <a:prstGeom prst="rect">
            <a:avLst/>
          </a:prstGeom>
        </p:spPr>
        <p:txBody>
          <a:bodyPr/>
          <a:lstStyle/>
          <a:p>
            <a:pPr algn="l"/>
            <a:r>
              <a:rPr lang="ru-RU" sz="2800" dirty="0" smtClean="0"/>
              <a:t>Чек-лист дел до конца декабря</a:t>
            </a:r>
            <a:endParaRPr lang="ru-RU" sz="2800" dirty="0">
              <a:latin typeface="Arial" charset="0"/>
              <a:cs typeface="Arial" charset="0"/>
            </a:endParaRPr>
          </a:p>
        </p:txBody>
      </p:sp>
      <p:sp>
        <p:nvSpPr>
          <p:cNvPr id="18435" name="Содержимое 2"/>
          <p:cNvSpPr>
            <a:spLocks noGrp="1"/>
          </p:cNvSpPr>
          <p:nvPr>
            <p:ph idx="4294967295"/>
          </p:nvPr>
        </p:nvSpPr>
        <p:spPr>
          <a:xfrm>
            <a:off x="539552" y="2060848"/>
            <a:ext cx="8136904" cy="4104456"/>
          </a:xfrm>
          <a:prstGeom prst="rect">
            <a:avLst/>
          </a:prstGeom>
        </p:spPr>
        <p:txBody>
          <a:bodyPr/>
          <a:lstStyle/>
          <a:p>
            <a:pPr marL="0" indent="0">
              <a:buNone/>
            </a:pPr>
            <a:endParaRPr lang="ru-RU" sz="1800" dirty="0" smtClean="0"/>
          </a:p>
          <a:p>
            <a:pPr marL="0" indent="0">
              <a:buNone/>
            </a:pPr>
            <a:r>
              <a:rPr lang="ru-RU" sz="1800" b="1" dirty="0"/>
              <a:t>Выдавать сотрудникам, которые перешли на электронные сведения, справки по форме СТД-Р</a:t>
            </a:r>
            <a:r>
              <a:rPr lang="ru-RU" sz="1800" b="1" dirty="0" smtClean="0"/>
              <a:t>:</a:t>
            </a:r>
          </a:p>
          <a:p>
            <a:pPr marL="0" indent="0">
              <a:buNone/>
            </a:pPr>
            <a:endParaRPr lang="ru-RU" sz="1800" b="1" dirty="0"/>
          </a:p>
          <a:p>
            <a:r>
              <a:rPr lang="ru-RU" sz="1800" dirty="0" smtClean="0"/>
              <a:t>Выдавать </a:t>
            </a:r>
            <a:r>
              <a:rPr lang="ru-RU" sz="1800" dirty="0"/>
              <a:t>сотрудникам справки СТД-Р по запросу во время работы в компании.</a:t>
            </a:r>
          </a:p>
          <a:p>
            <a:r>
              <a:rPr lang="ru-RU" sz="1800" dirty="0"/>
              <a:t>Выдавать сотрудникам справки СТД-Р в день увольнения.</a:t>
            </a:r>
          </a:p>
          <a:p>
            <a:pPr marL="0" indent="0">
              <a:buNone/>
            </a:pPr>
            <a:endParaRPr lang="ru-RU" sz="1800" dirty="0" smtClean="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3676227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716286"/>
          </a:xfrm>
          <a:prstGeom prst="rect">
            <a:avLst/>
          </a:prstGeom>
        </p:spPr>
        <p:txBody>
          <a:bodyPr/>
          <a:lstStyle/>
          <a:p>
            <a:pPr algn="l"/>
            <a:r>
              <a:rPr lang="ru-RU" sz="3200" dirty="0">
                <a:latin typeface="Arial" charset="0"/>
                <a:cs typeface="Arial" charset="0"/>
              </a:rPr>
              <a:t>Кто обязан выдавать СТД-Р</a:t>
            </a:r>
          </a:p>
        </p:txBody>
      </p:sp>
      <p:sp>
        <p:nvSpPr>
          <p:cNvPr id="18435" name="Содержимое 2"/>
          <p:cNvSpPr>
            <a:spLocks noGrp="1"/>
          </p:cNvSpPr>
          <p:nvPr>
            <p:ph idx="4294967295"/>
          </p:nvPr>
        </p:nvSpPr>
        <p:spPr>
          <a:xfrm>
            <a:off x="539552" y="2060848"/>
            <a:ext cx="8136904" cy="4104456"/>
          </a:xfrm>
          <a:prstGeom prst="rect">
            <a:avLst/>
          </a:prstGeom>
        </p:spPr>
        <p:txBody>
          <a:bodyPr/>
          <a:lstStyle/>
          <a:p>
            <a:pPr marL="0" indent="0">
              <a:buNone/>
            </a:pPr>
            <a:r>
              <a:rPr lang="ru-RU" sz="1800" dirty="0" smtClean="0"/>
              <a:t>Сведения </a:t>
            </a:r>
            <a:r>
              <a:rPr lang="ru-RU" sz="1800" dirty="0"/>
              <a:t>о трудовой деятельности по форме СТД-Р должны выдавать все работодатели, в том числе индивидуальные предприниматели, у которых есть наемные работники. Сведения выдавайте всем работникам, в том числе внешним и внутренним совместителям, дистанционным и надомным работникам (</a:t>
            </a:r>
            <a:r>
              <a:rPr lang="ru-RU" sz="1800" dirty="0">
                <a:hlinkClick r:id="rId2" tooltip="[#7] "/>
              </a:rPr>
              <a:t>ст. 66.1 ТК</a:t>
            </a:r>
            <a:r>
              <a:rPr lang="ru-RU" sz="1800" dirty="0"/>
              <a:t>, </a:t>
            </a:r>
            <a:r>
              <a:rPr lang="ru-RU" sz="1800" dirty="0">
                <a:hlinkClick r:id="rId3" tooltip="[#8] "/>
              </a:rPr>
              <a:t>п. 1.1 Порядка заполнения, утв. приказом Минтруда от 20.01.2020 № 23н</a:t>
            </a:r>
            <a:r>
              <a:rPr lang="ru-RU" sz="1800" dirty="0"/>
              <a:t>).</a:t>
            </a:r>
          </a:p>
          <a:p>
            <a:pPr marL="0" indent="0">
              <a:buNone/>
            </a:pPr>
            <a:endParaRPr lang="ru-RU" sz="1800" dirty="0" smtClean="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27081679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3200" dirty="0" smtClean="0">
                <a:latin typeface="Arial" charset="0"/>
                <a:cs typeface="Arial" charset="0"/>
              </a:rPr>
              <a:t>Сведения СТД-Р</a:t>
            </a:r>
            <a:endParaRPr lang="ru-RU" sz="3200" dirty="0">
              <a:latin typeface="Arial" charset="0"/>
              <a:cs typeface="Arial" charset="0"/>
            </a:endParaRPr>
          </a:p>
        </p:txBody>
      </p:sp>
      <p:sp>
        <p:nvSpPr>
          <p:cNvPr id="18435" name="Содержимое 2"/>
          <p:cNvSpPr>
            <a:spLocks noGrp="1"/>
          </p:cNvSpPr>
          <p:nvPr>
            <p:ph idx="4294967295"/>
          </p:nvPr>
        </p:nvSpPr>
        <p:spPr>
          <a:xfrm>
            <a:off x="539552" y="1988840"/>
            <a:ext cx="8136904" cy="4176464"/>
          </a:xfrm>
          <a:prstGeom prst="rect">
            <a:avLst/>
          </a:prstGeom>
        </p:spPr>
        <p:txBody>
          <a:bodyPr/>
          <a:lstStyle/>
          <a:p>
            <a:pPr marL="0" indent="0">
              <a:buNone/>
            </a:pPr>
            <a:r>
              <a:rPr lang="ru-RU" sz="1800" dirty="0"/>
              <a:t>Сотрудник может в любой момент получить у работодателя сведения о трудовой деятельности за период работы у данного работодателя. </a:t>
            </a:r>
            <a:endParaRPr lang="ru-RU" sz="1800" dirty="0" smtClean="0"/>
          </a:p>
          <a:p>
            <a:pPr marL="0" indent="0">
              <a:buNone/>
            </a:pPr>
            <a:endParaRPr lang="ru-RU" sz="1800" dirty="0"/>
          </a:p>
          <a:p>
            <a:pPr marL="0" indent="0">
              <a:buNone/>
            </a:pPr>
            <a:r>
              <a:rPr lang="ru-RU" sz="1800" dirty="0" smtClean="0"/>
              <a:t>Чтобы </a:t>
            </a:r>
            <a:r>
              <a:rPr lang="ru-RU" sz="1800" dirty="0"/>
              <a:t>получить сведения, сотрудник должен написать </a:t>
            </a:r>
            <a:r>
              <a:rPr lang="ru-RU" sz="1800" dirty="0">
                <a:hlinkClick r:id="rId2" tooltip="[#152] "/>
              </a:rPr>
              <a:t>заявление о предоставлении сведений</a:t>
            </a:r>
            <a:r>
              <a:rPr lang="ru-RU" sz="1800" dirty="0"/>
              <a:t>. </a:t>
            </a:r>
            <a:endParaRPr lang="ru-RU" sz="1800" dirty="0" smtClean="0"/>
          </a:p>
          <a:p>
            <a:pPr marL="0" indent="0">
              <a:buNone/>
            </a:pPr>
            <a:endParaRPr lang="ru-RU" sz="1800" dirty="0"/>
          </a:p>
          <a:p>
            <a:pPr marL="0" indent="0">
              <a:buNone/>
            </a:pPr>
            <a:r>
              <a:rPr lang="ru-RU" sz="1800" dirty="0" smtClean="0"/>
              <a:t>Сведения </a:t>
            </a:r>
            <a:r>
              <a:rPr lang="ru-RU" sz="1800" dirty="0"/>
              <a:t>о трудовой деятельности нужно выдать работнику по </a:t>
            </a:r>
            <a:r>
              <a:rPr lang="ru-RU" sz="1800" dirty="0">
                <a:hlinkClick r:id="rId3" tooltip="[#153] "/>
              </a:rPr>
              <a:t>форме СТД-Р,</a:t>
            </a:r>
            <a:r>
              <a:rPr lang="ru-RU" sz="1800" dirty="0"/>
              <a:t> которая утверждена </a:t>
            </a:r>
            <a:r>
              <a:rPr lang="ru-RU" sz="1800" dirty="0">
                <a:hlinkClick r:id="rId4" tooltip="[#154] "/>
              </a:rPr>
              <a:t>приказом Минтруда от 20.01.2020 № 23н</a:t>
            </a:r>
            <a:r>
              <a:rPr lang="ru-RU" sz="1800" dirty="0"/>
              <a:t> (</a:t>
            </a:r>
            <a:r>
              <a:rPr lang="ru-RU" sz="1800" dirty="0">
                <a:hlinkClick r:id="rId5" tooltip="[#155] "/>
              </a:rPr>
              <a:t>ч. 9 ст. 2 Закона от 16.12.2019 № 439-ФЗ</a:t>
            </a:r>
            <a:r>
              <a:rPr lang="ru-RU" sz="1800" dirty="0" smtClean="0"/>
              <a:t>).</a:t>
            </a:r>
          </a:p>
          <a:p>
            <a:pPr marL="0" indent="0">
              <a:buNone/>
            </a:pPr>
            <a:endParaRPr lang="ru-RU" sz="1800" dirty="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9516342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3200" dirty="0" smtClean="0">
                <a:latin typeface="Arial" charset="0"/>
                <a:cs typeface="Arial" charset="0"/>
              </a:rPr>
              <a:t>Кому не выдавать СТД-Р</a:t>
            </a:r>
            <a:endParaRPr lang="ru-RU" sz="3200" dirty="0">
              <a:latin typeface="Arial" charset="0"/>
              <a:cs typeface="Arial" charset="0"/>
            </a:endParaRPr>
          </a:p>
        </p:txBody>
      </p:sp>
      <p:sp>
        <p:nvSpPr>
          <p:cNvPr id="18435" name="Содержимое 2"/>
          <p:cNvSpPr>
            <a:spLocks noGrp="1"/>
          </p:cNvSpPr>
          <p:nvPr>
            <p:ph idx="4294967295"/>
          </p:nvPr>
        </p:nvSpPr>
        <p:spPr>
          <a:xfrm>
            <a:off x="539552" y="1988840"/>
            <a:ext cx="8136904" cy="4176464"/>
          </a:xfrm>
          <a:prstGeom prst="rect">
            <a:avLst/>
          </a:prstGeom>
        </p:spPr>
        <p:txBody>
          <a:bodyPr/>
          <a:lstStyle/>
          <a:p>
            <a:pPr marL="0" indent="0">
              <a:buNone/>
            </a:pPr>
            <a:r>
              <a:rPr lang="ru-RU" sz="1800" dirty="0"/>
              <a:t>Справку по форме СТД-Р выдавайте только тем сотрудникам, которые отказались от бумажной трудовой книжки. </a:t>
            </a:r>
          </a:p>
          <a:p>
            <a:pPr marL="0" indent="0">
              <a:buNone/>
            </a:pPr>
            <a:endParaRPr lang="ru-RU" sz="1800" dirty="0"/>
          </a:p>
          <a:p>
            <a:pPr marL="0" indent="0">
              <a:buNone/>
            </a:pPr>
            <a:r>
              <a:rPr lang="ru-RU" sz="1800" dirty="0"/>
              <a:t>Если сотрудник не подавал заявления о выборе способа ведения трудовой книжки или подал заявление о продолжении ведения бумажной трудовой книжки, выдавать ему СТД-Р работодатель не обязан. Даже если сотрудник подаст работодателю заявление с просьбой предоставить такую справку (</a:t>
            </a:r>
            <a:r>
              <a:rPr lang="ru-RU" sz="1800" dirty="0">
                <a:hlinkClick r:id="rId2" tooltip="[#508] "/>
              </a:rPr>
              <a:t>ст. 66.1 ТК</a:t>
            </a:r>
            <a:r>
              <a:rPr lang="ru-RU" sz="1800" dirty="0"/>
              <a:t>). Такие разъяснения дают специалисты Минтруда в </a:t>
            </a:r>
            <a:r>
              <a:rPr lang="ru-RU" sz="1800" dirty="0">
                <a:hlinkClick r:id="rId3" tooltip="[#699] "/>
              </a:rPr>
              <a:t>письме от 16.06.2020 № 14-2/ООГ-8465</a:t>
            </a:r>
            <a:r>
              <a:rPr lang="ru-RU" sz="1800" dirty="0"/>
              <a:t> и </a:t>
            </a:r>
            <a:r>
              <a:rPr lang="ru-RU" sz="1800" dirty="0" err="1"/>
              <a:t>Роструда</a:t>
            </a:r>
            <a:r>
              <a:rPr lang="ru-RU" sz="1800" dirty="0"/>
              <a:t> в </a:t>
            </a:r>
            <a:r>
              <a:rPr lang="ru-RU" sz="1800" dirty="0">
                <a:hlinkClick r:id="rId4" tooltip="[#984] "/>
              </a:rPr>
              <a:t>информации от 04.02.2020 г</a:t>
            </a:r>
            <a:r>
              <a:rPr lang="ru-RU" sz="1800" dirty="0"/>
              <a:t>.</a:t>
            </a:r>
          </a:p>
          <a:p>
            <a:pPr marL="0" indent="0">
              <a:buNone/>
            </a:pPr>
            <a:endParaRPr lang="ru-RU" sz="1800" dirty="0"/>
          </a:p>
          <a:p>
            <a:pPr marL="0" indent="0">
              <a:buNone/>
            </a:pPr>
            <a:r>
              <a:rPr lang="ru-RU" sz="1800" dirty="0"/>
              <a:t>Работник, который выбрал бумажную трудовую книжку, может получить сведения о трудовой деятельности по форме СТД-ПФР в МФЦ, ПФР или через портал </a:t>
            </a:r>
            <a:r>
              <a:rPr lang="ru-RU" sz="1800" dirty="0" err="1"/>
              <a:t>Госуслуг</a:t>
            </a:r>
            <a:r>
              <a:rPr lang="ru-RU" sz="1800" dirty="0"/>
              <a:t> (</a:t>
            </a:r>
            <a:r>
              <a:rPr lang="ru-RU" sz="1800" dirty="0">
                <a:hlinkClick r:id="rId2" tooltip="[#509] "/>
              </a:rPr>
              <a:t>ст. 66.1 ТК</a:t>
            </a:r>
            <a:r>
              <a:rPr lang="ru-RU" sz="1800" dirty="0"/>
              <a:t>).</a:t>
            </a:r>
          </a:p>
          <a:p>
            <a:pPr marL="0" indent="0">
              <a:buNone/>
            </a:pPr>
            <a:endParaRPr lang="ru-RU" sz="1800" dirty="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32187657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3200" dirty="0" smtClean="0">
                <a:latin typeface="Arial" charset="0"/>
                <a:cs typeface="Arial" charset="0"/>
              </a:rPr>
              <a:t>Срок выдачи СТД-Р</a:t>
            </a:r>
            <a:endParaRPr lang="ru-RU" sz="3200" dirty="0">
              <a:latin typeface="Arial" charset="0"/>
              <a:cs typeface="Arial" charset="0"/>
            </a:endParaRPr>
          </a:p>
        </p:txBody>
      </p:sp>
      <p:sp>
        <p:nvSpPr>
          <p:cNvPr id="18435" name="Содержимое 2"/>
          <p:cNvSpPr>
            <a:spLocks noGrp="1"/>
          </p:cNvSpPr>
          <p:nvPr>
            <p:ph idx="4294967295"/>
          </p:nvPr>
        </p:nvSpPr>
        <p:spPr>
          <a:xfrm>
            <a:off x="539552" y="1988840"/>
            <a:ext cx="8136904" cy="4176464"/>
          </a:xfrm>
          <a:prstGeom prst="rect">
            <a:avLst/>
          </a:prstGeom>
        </p:spPr>
        <p:txBody>
          <a:bodyPr/>
          <a:lstStyle/>
          <a:p>
            <a:pPr marL="0" indent="0">
              <a:buNone/>
            </a:pPr>
            <a:r>
              <a:rPr lang="ru-RU" sz="1800" dirty="0"/>
              <a:t>Если сотрудник подал заявление о предоставлении сведений, то выдать их нужно в течение трех рабочих дней со дня подачи заявления. Выдавайте сведения на бумаге или в электронном виде. Формат зависит от того, что указал сотрудник в заявлении.</a:t>
            </a:r>
          </a:p>
          <a:p>
            <a:pPr marL="0" indent="0">
              <a:buNone/>
            </a:pPr>
            <a:endParaRPr lang="ru-RU" sz="1800" dirty="0" smtClean="0"/>
          </a:p>
          <a:p>
            <a:pPr marL="0" indent="0">
              <a:buNone/>
            </a:pPr>
            <a:r>
              <a:rPr lang="ru-RU" sz="1800" dirty="0" smtClean="0"/>
              <a:t>Если </a:t>
            </a:r>
            <a:r>
              <a:rPr lang="ru-RU" sz="1800" dirty="0"/>
              <a:t>работник увольняется, то сведения надо предоставить в день увольнения. Если в последний день работы сотрудник не может получить сведения лично, направьте их заказным письмом с уведомлением. Об этом сказано в </a:t>
            </a:r>
            <a:r>
              <a:rPr lang="ru-RU" sz="1800" dirty="0">
                <a:hlinkClick r:id="rId2" tooltip="[#102] "/>
              </a:rPr>
              <a:t>части 6</a:t>
            </a:r>
            <a:r>
              <a:rPr lang="ru-RU" sz="1800" dirty="0"/>
              <a:t> статьи 84.1 ТК</a:t>
            </a:r>
            <a:r>
              <a:rPr lang="ru-RU" sz="1800" dirty="0" smtClean="0"/>
              <a:t>.</a:t>
            </a:r>
          </a:p>
          <a:p>
            <a:pPr marL="0" indent="0">
              <a:buNone/>
            </a:pPr>
            <a:endParaRPr lang="ru-RU" sz="1800" dirty="0"/>
          </a:p>
          <a:p>
            <a:pPr marL="0" indent="0">
              <a:buNone/>
            </a:pPr>
            <a:r>
              <a:rPr lang="ru-RU" sz="1800" dirty="0"/>
              <a:t>   </a:t>
            </a:r>
          </a:p>
          <a:p>
            <a:pPr marL="0" indent="0">
              <a:buNone/>
            </a:pPr>
            <a:endParaRPr lang="ru-RU" sz="1800" dirty="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5280235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3200" dirty="0">
                <a:latin typeface="Arial" charset="0"/>
                <a:cs typeface="Arial" charset="0"/>
              </a:rPr>
              <a:t>Как часто выдавать</a:t>
            </a:r>
          </a:p>
        </p:txBody>
      </p:sp>
      <p:sp>
        <p:nvSpPr>
          <p:cNvPr id="18435" name="Содержимое 2"/>
          <p:cNvSpPr>
            <a:spLocks noGrp="1"/>
          </p:cNvSpPr>
          <p:nvPr>
            <p:ph idx="4294967295"/>
          </p:nvPr>
        </p:nvSpPr>
        <p:spPr>
          <a:xfrm>
            <a:off x="539552" y="1988840"/>
            <a:ext cx="8136904" cy="4176464"/>
          </a:xfrm>
          <a:prstGeom prst="rect">
            <a:avLst/>
          </a:prstGeom>
        </p:spPr>
        <p:txBody>
          <a:bodyPr/>
          <a:lstStyle/>
          <a:p>
            <a:pPr>
              <a:buNone/>
            </a:pPr>
            <a:r>
              <a:rPr lang="ru-RU" sz="1800" dirty="0"/>
              <a:t>Периодичность, с которой вы обязаны выдавать такие справки, </a:t>
            </a:r>
            <a:r>
              <a:rPr lang="ru-RU" sz="1800" dirty="0" smtClean="0"/>
              <a:t>не</a:t>
            </a:r>
          </a:p>
          <a:p>
            <a:pPr>
              <a:buNone/>
            </a:pPr>
            <a:r>
              <a:rPr lang="ru-RU" sz="1800" dirty="0" smtClean="0"/>
              <a:t>установлена</a:t>
            </a:r>
            <a:r>
              <a:rPr lang="ru-RU" sz="1800" dirty="0"/>
              <a:t>.</a:t>
            </a:r>
          </a:p>
          <a:p>
            <a:pPr>
              <a:buNone/>
            </a:pPr>
            <a:endParaRPr lang="ru-RU" sz="1800" dirty="0"/>
          </a:p>
          <a:p>
            <a:pPr>
              <a:buNone/>
            </a:pPr>
            <a:r>
              <a:rPr lang="ru-RU" sz="1800" dirty="0"/>
              <a:t>Поэтому сотрудник, пока он работает в вашей организации, </a:t>
            </a:r>
            <a:r>
              <a:rPr lang="ru-RU" sz="1800" dirty="0" smtClean="0"/>
              <a:t>может</a:t>
            </a:r>
          </a:p>
          <a:p>
            <a:pPr>
              <a:buNone/>
            </a:pPr>
            <a:r>
              <a:rPr lang="ru-RU" sz="1800" dirty="0" smtClean="0"/>
              <a:t>каждый день приносить </a:t>
            </a:r>
            <a:r>
              <a:rPr lang="ru-RU" sz="1800" dirty="0"/>
              <a:t>вам заявление с просьбой выдать справку. </a:t>
            </a:r>
          </a:p>
          <a:p>
            <a:pPr>
              <a:buNone/>
            </a:pPr>
            <a:endParaRPr lang="ru-RU" sz="1800" dirty="0"/>
          </a:p>
          <a:p>
            <a:pPr>
              <a:buNone/>
            </a:pPr>
            <a:r>
              <a:rPr lang="ru-RU" sz="1800" dirty="0"/>
              <a:t>Отказать ему нельзя, так как это документ, который связан с его </a:t>
            </a:r>
            <a:r>
              <a:rPr lang="ru-RU" sz="1800" dirty="0" smtClean="0"/>
              <a:t>работой</a:t>
            </a:r>
          </a:p>
          <a:p>
            <a:pPr>
              <a:buNone/>
            </a:pPr>
            <a:r>
              <a:rPr lang="ru-RU" sz="1800" dirty="0" smtClean="0"/>
              <a:t>(</a:t>
            </a:r>
            <a:r>
              <a:rPr lang="ru-RU" sz="1800" dirty="0" smtClean="0">
                <a:hlinkClick r:id="rId2" tooltip="[#12] "/>
              </a:rPr>
              <a:t>ст</a:t>
            </a:r>
            <a:r>
              <a:rPr lang="ru-RU" sz="1800" dirty="0">
                <a:hlinkClick r:id="rId2" tooltip="[#12] "/>
              </a:rPr>
              <a:t>. 62 ТК</a:t>
            </a:r>
            <a:r>
              <a:rPr lang="ru-RU" sz="1800" dirty="0"/>
              <a:t>).</a:t>
            </a:r>
          </a:p>
          <a:p>
            <a:pPr>
              <a:buNone/>
            </a:pPr>
            <a:endParaRPr lang="ru-RU" sz="1800" dirty="0"/>
          </a:p>
          <a:p>
            <a:pPr>
              <a:buNone/>
            </a:pPr>
            <a:r>
              <a:rPr lang="ru-RU" sz="1800" dirty="0"/>
              <a:t>Выдавайте столько экземпляров справки, сколько просит </a:t>
            </a:r>
            <a:r>
              <a:rPr lang="ru-RU" sz="1800" dirty="0" smtClean="0"/>
              <a:t>работник,</a:t>
            </a:r>
          </a:p>
          <a:p>
            <a:pPr>
              <a:buNone/>
            </a:pPr>
            <a:r>
              <a:rPr lang="ru-RU" sz="1800" dirty="0" smtClean="0"/>
              <a:t>ограничений по количеству </a:t>
            </a:r>
            <a:r>
              <a:rPr lang="ru-RU" sz="1800" dirty="0"/>
              <a:t>экземпляров в законе нет.</a:t>
            </a:r>
            <a:endParaRPr lang="ru-RU" sz="1800" dirty="0">
              <a:latin typeface="Arial" charset="0"/>
              <a:cs typeface="Arial" charset="0"/>
            </a:endParaRPr>
          </a:p>
          <a:p>
            <a:pPr marL="0" indent="0">
              <a:buNone/>
            </a:pPr>
            <a:endParaRPr lang="ru-RU" sz="1800" dirty="0"/>
          </a:p>
          <a:p>
            <a:pPr marL="0" indent="0">
              <a:buNone/>
            </a:pPr>
            <a:r>
              <a:rPr lang="ru-RU" sz="1800" dirty="0"/>
              <a:t>   </a:t>
            </a:r>
          </a:p>
          <a:p>
            <a:pPr marL="0" indent="0">
              <a:buNone/>
            </a:pPr>
            <a:endParaRPr lang="ru-RU" sz="1800" dirty="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25669096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2000" dirty="0"/>
              <a:t>Обязан ли работодатель выдать справку СТД-Р сотруднику, если он написал заявление о выдаче такой справки</a:t>
            </a:r>
            <a:endParaRPr lang="ru-RU" sz="2000" dirty="0">
              <a:latin typeface="Arial" charset="0"/>
              <a:cs typeface="Arial" charset="0"/>
            </a:endParaRPr>
          </a:p>
        </p:txBody>
      </p:sp>
      <p:sp>
        <p:nvSpPr>
          <p:cNvPr id="18435" name="Содержимое 2"/>
          <p:cNvSpPr>
            <a:spLocks noGrp="1"/>
          </p:cNvSpPr>
          <p:nvPr>
            <p:ph idx="4294967295"/>
          </p:nvPr>
        </p:nvSpPr>
        <p:spPr>
          <a:xfrm>
            <a:off x="539552" y="2420888"/>
            <a:ext cx="8136904" cy="3744416"/>
          </a:xfrm>
          <a:prstGeom prst="rect">
            <a:avLst/>
          </a:prstGeom>
        </p:spPr>
        <p:txBody>
          <a:bodyPr/>
          <a:lstStyle/>
          <a:p>
            <a:pPr marL="0" indent="0">
              <a:buNone/>
            </a:pPr>
            <a:r>
              <a:rPr lang="ru-RU" sz="1800" dirty="0"/>
              <a:t>Если сотрудник подал заявление о предоставлении сведений, то выдать их нужно в течение трех рабочих дней со дня подачи заявления. Выдавайте сведения на бумаге или в электронном виде. Формат зависит от того, что указал сотрудник в заявлении.</a:t>
            </a:r>
          </a:p>
          <a:p>
            <a:pPr marL="0" indent="0">
              <a:buNone/>
            </a:pPr>
            <a:endParaRPr lang="ru-RU" sz="1800" dirty="0" smtClean="0"/>
          </a:p>
          <a:p>
            <a:pPr marL="0" indent="0">
              <a:buNone/>
            </a:pPr>
            <a:r>
              <a:rPr lang="ru-RU" sz="1800" dirty="0" smtClean="0"/>
              <a:t>Если </a:t>
            </a:r>
            <a:r>
              <a:rPr lang="ru-RU" sz="1800" dirty="0"/>
              <a:t>работник увольняется, то сведения надо предоставить в день увольнения. Если в последний день работы сотрудник не может получить сведения лично, направьте их заказным письмом с уведомлением. Об этом сказано в </a:t>
            </a:r>
            <a:r>
              <a:rPr lang="ru-RU" sz="1800" dirty="0">
                <a:hlinkClick r:id="rId2" tooltip="[#102] "/>
              </a:rPr>
              <a:t>части 6</a:t>
            </a:r>
            <a:r>
              <a:rPr lang="ru-RU" sz="1800" dirty="0"/>
              <a:t> статьи 84.1 ТК</a:t>
            </a:r>
            <a:r>
              <a:rPr lang="ru-RU" sz="1800" dirty="0" smtClean="0"/>
              <a:t>.</a:t>
            </a:r>
          </a:p>
          <a:p>
            <a:pPr marL="0" indent="0">
              <a:buNone/>
            </a:pPr>
            <a:endParaRPr lang="ru-RU" sz="1800" dirty="0"/>
          </a:p>
          <a:p>
            <a:pPr marL="0" indent="0">
              <a:buNone/>
            </a:pPr>
            <a:r>
              <a:rPr lang="ru-RU" sz="1800" dirty="0"/>
              <a:t>   </a:t>
            </a:r>
          </a:p>
          <a:p>
            <a:pPr marL="0" indent="0">
              <a:buNone/>
            </a:pPr>
            <a:endParaRPr lang="ru-RU" sz="1800" dirty="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5101606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788294"/>
          </a:xfrm>
          <a:prstGeom prst="rect">
            <a:avLst/>
          </a:prstGeom>
        </p:spPr>
        <p:txBody>
          <a:bodyPr/>
          <a:lstStyle/>
          <a:p>
            <a:pPr algn="l"/>
            <a:r>
              <a:rPr lang="ru-RU" sz="2000" dirty="0"/>
              <a:t>Нужно ли выдавать СТД-Р совместителю</a:t>
            </a:r>
            <a:endParaRPr lang="ru-RU" sz="2000" dirty="0">
              <a:latin typeface="Arial" charset="0"/>
              <a:cs typeface="Arial" charset="0"/>
            </a:endParaRPr>
          </a:p>
        </p:txBody>
      </p:sp>
      <p:sp>
        <p:nvSpPr>
          <p:cNvPr id="18435" name="Содержимое 2"/>
          <p:cNvSpPr>
            <a:spLocks noGrp="1"/>
          </p:cNvSpPr>
          <p:nvPr>
            <p:ph idx="4294967295"/>
          </p:nvPr>
        </p:nvSpPr>
        <p:spPr>
          <a:xfrm>
            <a:off x="539552" y="1772816"/>
            <a:ext cx="8136904" cy="4392488"/>
          </a:xfrm>
          <a:prstGeom prst="rect">
            <a:avLst/>
          </a:prstGeom>
        </p:spPr>
        <p:txBody>
          <a:bodyPr/>
          <a:lstStyle/>
          <a:p>
            <a:pPr marL="0" indent="0">
              <a:buNone/>
            </a:pPr>
            <a:r>
              <a:rPr lang="ru-RU" sz="1800" dirty="0"/>
              <a:t>Да, нужно.</a:t>
            </a:r>
          </a:p>
          <a:p>
            <a:pPr marL="0" indent="0">
              <a:buNone/>
            </a:pPr>
            <a:endParaRPr lang="ru-RU" sz="1800" dirty="0"/>
          </a:p>
          <a:p>
            <a:pPr marL="0" indent="0">
              <a:buNone/>
            </a:pPr>
            <a:r>
              <a:rPr lang="ru-RU" sz="1800" dirty="0"/>
              <a:t>Сведения о трудовой деятельности по форме СТД-Р должны выдавать все работодатели, в том числе индивидуальные предприниматели, у которых есть наемные работники. Сведения выдавайте всем работникам, в том числе внешним и внутренним совместителям (</a:t>
            </a:r>
            <a:r>
              <a:rPr lang="ru-RU" sz="1800" dirty="0">
                <a:hlinkClick r:id="rId2" tooltip="[#53] "/>
              </a:rPr>
              <a:t>ст. 66.1 ТК</a:t>
            </a:r>
            <a:r>
              <a:rPr lang="ru-RU" sz="1800" dirty="0"/>
              <a:t>, </a:t>
            </a:r>
            <a:r>
              <a:rPr lang="ru-RU" sz="1800" dirty="0">
                <a:hlinkClick r:id="rId3" tooltip="[#54] "/>
              </a:rPr>
              <a:t>п. 1.1 Порядка заполнения, утв. приказом Минтруда от 20.01.2020 № 23н</a:t>
            </a:r>
            <a:r>
              <a:rPr lang="ru-RU" sz="1800" dirty="0"/>
              <a:t>).</a:t>
            </a:r>
          </a:p>
          <a:p>
            <a:pPr marL="0" indent="0">
              <a:buNone/>
            </a:pPr>
            <a:endParaRPr lang="ru-RU" sz="1800" dirty="0"/>
          </a:p>
          <a:p>
            <a:pPr marL="0" indent="0">
              <a:buNone/>
            </a:pPr>
            <a:r>
              <a:rPr lang="ru-RU" sz="1800" dirty="0"/>
              <a:t>Выдавайте справку по форме СТД-Р только тем сотрудникам, которые отказались от бумажной трудовой книжки. Если сотрудник не подавал заявления о выборе способа ведения трудовой книжки или подал заявление о продолжении ведения трудовой книжки, выдавать ему СТД-Р не надо (</a:t>
            </a:r>
            <a:r>
              <a:rPr lang="ru-RU" sz="1800" dirty="0">
                <a:hlinkClick r:id="rId2" tooltip="[#55] "/>
              </a:rPr>
              <a:t>ст. 66.1 ТК</a:t>
            </a:r>
            <a:r>
              <a:rPr lang="ru-RU" sz="1800" dirty="0"/>
              <a:t>).</a:t>
            </a:r>
          </a:p>
          <a:p>
            <a:pPr marL="0" indent="0">
              <a:buNone/>
            </a:pPr>
            <a:endParaRPr lang="ru-RU" sz="1800" dirty="0"/>
          </a:p>
          <a:p>
            <a:pPr marL="0" indent="0">
              <a:buNone/>
            </a:pPr>
            <a:r>
              <a:rPr lang="ru-RU" sz="1800" dirty="0"/>
              <a:t>   </a:t>
            </a:r>
          </a:p>
          <a:p>
            <a:pPr marL="0" indent="0">
              <a:buNone/>
            </a:pPr>
            <a:endParaRPr lang="ru-RU" sz="1800" dirty="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514317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3200" dirty="0" smtClean="0"/>
              <a:t>Чек-лист дел до конца декабря</a:t>
            </a:r>
            <a:endParaRPr lang="ru-RU" sz="3200" dirty="0">
              <a:latin typeface="Arial" charset="0"/>
              <a:cs typeface="Arial" charset="0"/>
            </a:endParaRPr>
          </a:p>
        </p:txBody>
      </p:sp>
      <p:sp>
        <p:nvSpPr>
          <p:cNvPr id="17411" name="Содержимое 2"/>
          <p:cNvSpPr>
            <a:spLocks noGrp="1"/>
          </p:cNvSpPr>
          <p:nvPr>
            <p:ph idx="4294967295"/>
          </p:nvPr>
        </p:nvSpPr>
        <p:spPr>
          <a:xfrm>
            <a:off x="611560" y="1844824"/>
            <a:ext cx="7920880" cy="4464496"/>
          </a:xfrm>
          <a:prstGeom prst="rect">
            <a:avLst/>
          </a:prstGeom>
        </p:spPr>
        <p:txBody>
          <a:bodyPr/>
          <a:lstStyle/>
          <a:p>
            <a:pPr marL="0" indent="0">
              <a:buNone/>
            </a:pPr>
            <a:r>
              <a:rPr lang="ru-RU" sz="1800" b="1" dirty="0"/>
              <a:t>Уведомить сотрудников о выборе формата трудовой </a:t>
            </a:r>
            <a:r>
              <a:rPr lang="ru-RU" sz="1800" b="1" dirty="0" smtClean="0"/>
              <a:t>книжки:</a:t>
            </a:r>
          </a:p>
          <a:p>
            <a:r>
              <a:rPr lang="ru-RU" sz="1800" dirty="0" smtClean="0"/>
              <a:t>Подготовить </a:t>
            </a:r>
            <a:r>
              <a:rPr lang="ru-RU" sz="1800" dirty="0"/>
              <a:t>образец уведомления о необходимости выбрать формат трудовой книжки.</a:t>
            </a:r>
          </a:p>
          <a:p>
            <a:r>
              <a:rPr lang="ru-RU" sz="1800" dirty="0"/>
              <a:t>Закрепить порядок уведомления сотрудников, которые отсутствуют на работе, в локальном акте.</a:t>
            </a:r>
          </a:p>
          <a:p>
            <a:r>
              <a:rPr lang="ru-RU" sz="1800" dirty="0"/>
              <a:t>Завести реестр отправленных уведомлений сотрудникам и отмечать даты, когда выдали или отправили уведомления.</a:t>
            </a:r>
          </a:p>
          <a:p>
            <a:r>
              <a:rPr lang="ru-RU" sz="1800" dirty="0"/>
              <a:t>Уведомить сотрудников, которые присутствуют на работе, в письменном виде под подпись.</a:t>
            </a:r>
          </a:p>
          <a:p>
            <a:r>
              <a:rPr lang="ru-RU" sz="1800" dirty="0"/>
              <a:t>Уведомить сотрудников, которые отсутствуют на работе:</a:t>
            </a:r>
            <a:br>
              <a:rPr lang="ru-RU" sz="1800" dirty="0"/>
            </a:br>
            <a:r>
              <a:rPr lang="ru-RU" sz="1800" dirty="0"/>
              <a:t>по почте заказным письмом с уведомлением о вручении;</a:t>
            </a:r>
            <a:br>
              <a:rPr lang="ru-RU" sz="1800" dirty="0"/>
            </a:br>
            <a:r>
              <a:rPr lang="ru-RU" sz="1800" dirty="0"/>
              <a:t>электронным письмом, если оно подписано цифровой подписью;</a:t>
            </a:r>
            <a:br>
              <a:rPr lang="ru-RU" sz="1800" dirty="0"/>
            </a:br>
            <a:r>
              <a:rPr lang="ru-RU" sz="1800" dirty="0"/>
              <a:t>скан-копией документа, направленной на е-</a:t>
            </a:r>
            <a:r>
              <a:rPr lang="ru-RU" sz="1800" dirty="0" err="1"/>
              <a:t>mail</a:t>
            </a:r>
            <a:r>
              <a:rPr lang="ru-RU" sz="1800" dirty="0"/>
              <a:t>;</a:t>
            </a:r>
            <a:br>
              <a:rPr lang="ru-RU" sz="1800" dirty="0"/>
            </a:br>
            <a:r>
              <a:rPr lang="ru-RU" sz="1800" dirty="0"/>
              <a:t>письмом через специальные мобильные и веб-сервисы.</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8039674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788294"/>
          </a:xfrm>
          <a:prstGeom prst="rect">
            <a:avLst/>
          </a:prstGeom>
        </p:spPr>
        <p:txBody>
          <a:bodyPr/>
          <a:lstStyle/>
          <a:p>
            <a:pPr algn="l"/>
            <a:r>
              <a:rPr lang="ru-RU" sz="2000" dirty="0"/>
              <a:t>Нужно ли выдавать справку СТД-Р работникам по гражданско-правовым договорам</a:t>
            </a:r>
            <a:endParaRPr lang="ru-RU" sz="2000" dirty="0">
              <a:latin typeface="Arial" charset="0"/>
              <a:cs typeface="Arial" charset="0"/>
            </a:endParaRPr>
          </a:p>
        </p:txBody>
      </p:sp>
      <p:sp>
        <p:nvSpPr>
          <p:cNvPr id="18435" name="Содержимое 2"/>
          <p:cNvSpPr>
            <a:spLocks noGrp="1"/>
          </p:cNvSpPr>
          <p:nvPr>
            <p:ph idx="4294967295"/>
          </p:nvPr>
        </p:nvSpPr>
        <p:spPr>
          <a:xfrm>
            <a:off x="539552" y="2276872"/>
            <a:ext cx="8136904" cy="3888432"/>
          </a:xfrm>
          <a:prstGeom prst="rect">
            <a:avLst/>
          </a:prstGeom>
        </p:spPr>
        <p:txBody>
          <a:bodyPr/>
          <a:lstStyle/>
          <a:p>
            <a:pPr marL="0" indent="0">
              <a:buNone/>
            </a:pPr>
            <a:r>
              <a:rPr lang="ru-RU" sz="1800" dirty="0"/>
              <a:t>Если заключили или расторгли договор подряда или оказания услуг с ИП, </a:t>
            </a:r>
            <a:r>
              <a:rPr lang="ru-RU" sz="1800" dirty="0" err="1"/>
              <a:t>самозанятым</a:t>
            </a:r>
            <a:r>
              <a:rPr lang="ru-RU" sz="1800" dirty="0"/>
              <a:t> или другим физлицом, выдавать СТД-Р не нужно.</a:t>
            </a:r>
          </a:p>
          <a:p>
            <a:pPr marL="0" indent="0">
              <a:buNone/>
            </a:pPr>
            <a:endParaRPr lang="ru-RU" sz="1800" dirty="0"/>
          </a:p>
          <a:p>
            <a:pPr marL="0" indent="0">
              <a:buNone/>
            </a:pPr>
            <a:r>
              <a:rPr lang="ru-RU" sz="1800" dirty="0"/>
              <a:t>   </a:t>
            </a:r>
          </a:p>
          <a:p>
            <a:pPr marL="0" indent="0">
              <a:buNone/>
            </a:pPr>
            <a:endParaRPr lang="ru-RU" sz="1800" dirty="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6905024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788294"/>
          </a:xfrm>
          <a:prstGeom prst="rect">
            <a:avLst/>
          </a:prstGeom>
        </p:spPr>
        <p:txBody>
          <a:bodyPr/>
          <a:lstStyle/>
          <a:p>
            <a:pPr algn="l"/>
            <a:r>
              <a:rPr lang="ru-RU" sz="2000" dirty="0"/>
              <a:t>Нужно ли выдавать справку СТД-Р руководителю организации</a:t>
            </a:r>
            <a:endParaRPr lang="ru-RU" sz="2000" dirty="0">
              <a:latin typeface="Arial" charset="0"/>
              <a:cs typeface="Arial" charset="0"/>
            </a:endParaRPr>
          </a:p>
        </p:txBody>
      </p:sp>
      <p:sp>
        <p:nvSpPr>
          <p:cNvPr id="18435" name="Содержимое 2"/>
          <p:cNvSpPr>
            <a:spLocks noGrp="1"/>
          </p:cNvSpPr>
          <p:nvPr>
            <p:ph idx="4294967295"/>
          </p:nvPr>
        </p:nvSpPr>
        <p:spPr>
          <a:xfrm>
            <a:off x="539552" y="2276872"/>
            <a:ext cx="8136904" cy="3888432"/>
          </a:xfrm>
          <a:prstGeom prst="rect">
            <a:avLst/>
          </a:prstGeom>
        </p:spPr>
        <p:txBody>
          <a:bodyPr/>
          <a:lstStyle/>
          <a:p>
            <a:pPr marL="0" indent="0">
              <a:buNone/>
            </a:pPr>
            <a:r>
              <a:rPr lang="ru-RU" sz="1800" dirty="0"/>
              <a:t>Выдавайте справку по форме СТД-Р руководителю организации, только если он отказался от бумажной трудовой книжки. Если руководитель организации не подавал заявления о выборе способа ведения трудовой книжки или подал заявление о продолжении ведения трудовой книжки, выдавать ему СТД-Р не надо (</a:t>
            </a:r>
            <a:r>
              <a:rPr lang="ru-RU" sz="1800" dirty="0">
                <a:hlinkClick r:id="rId2" tooltip="[#227] "/>
              </a:rPr>
              <a:t>ст. 66.1 ТК</a:t>
            </a:r>
            <a:r>
              <a:rPr lang="ru-RU" sz="1800" dirty="0"/>
              <a:t>).</a:t>
            </a:r>
          </a:p>
          <a:p>
            <a:pPr marL="0" indent="0">
              <a:buNone/>
            </a:pPr>
            <a:r>
              <a:rPr lang="ru-RU" sz="1800" dirty="0" smtClean="0"/>
              <a:t>.</a:t>
            </a:r>
            <a:endParaRPr lang="ru-RU" sz="1800" dirty="0"/>
          </a:p>
          <a:p>
            <a:pPr marL="0" indent="0">
              <a:buNone/>
            </a:pPr>
            <a:endParaRPr lang="ru-RU" sz="1800" dirty="0"/>
          </a:p>
          <a:p>
            <a:pPr marL="0" indent="0">
              <a:buNone/>
            </a:pPr>
            <a:r>
              <a:rPr lang="ru-RU" sz="1800" dirty="0"/>
              <a:t>   </a:t>
            </a:r>
          </a:p>
          <a:p>
            <a:pPr marL="0" indent="0">
              <a:buNone/>
            </a:pPr>
            <a:endParaRPr lang="ru-RU" sz="1800" dirty="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3044723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788294"/>
          </a:xfrm>
          <a:prstGeom prst="rect">
            <a:avLst/>
          </a:prstGeom>
        </p:spPr>
        <p:txBody>
          <a:bodyPr/>
          <a:lstStyle/>
          <a:p>
            <a:pPr algn="l"/>
            <a:r>
              <a:rPr lang="ru-RU" sz="2000" dirty="0"/>
              <a:t>Нужно ли выдавать СТД-Р уволенному работнику, если он оставил бумажную трудовую книжку</a:t>
            </a:r>
            <a:endParaRPr lang="ru-RU" sz="2000" dirty="0">
              <a:latin typeface="Arial" charset="0"/>
              <a:cs typeface="Arial" charset="0"/>
            </a:endParaRPr>
          </a:p>
        </p:txBody>
      </p:sp>
      <p:sp>
        <p:nvSpPr>
          <p:cNvPr id="18435" name="Содержимое 2"/>
          <p:cNvSpPr>
            <a:spLocks noGrp="1"/>
          </p:cNvSpPr>
          <p:nvPr>
            <p:ph idx="4294967295"/>
          </p:nvPr>
        </p:nvSpPr>
        <p:spPr>
          <a:xfrm>
            <a:off x="539552" y="2276872"/>
            <a:ext cx="8136904" cy="3888432"/>
          </a:xfrm>
          <a:prstGeom prst="rect">
            <a:avLst/>
          </a:prstGeom>
        </p:spPr>
        <p:txBody>
          <a:bodyPr/>
          <a:lstStyle/>
          <a:p>
            <a:pPr marL="0" indent="0">
              <a:buNone/>
            </a:pPr>
            <a:r>
              <a:rPr lang="ru-RU" sz="1800" dirty="0"/>
              <a:t>Справку по форме СТД-Р выдавайте только тем сотрудникам, которые отказались от бумажной трудовой книжки. </a:t>
            </a:r>
            <a:endParaRPr lang="ru-RU" sz="1800" dirty="0" smtClean="0"/>
          </a:p>
          <a:p>
            <a:pPr marL="0" indent="0">
              <a:buNone/>
            </a:pPr>
            <a:endParaRPr lang="ru-RU" sz="1800" dirty="0"/>
          </a:p>
          <a:p>
            <a:pPr marL="0" indent="0">
              <a:buNone/>
            </a:pPr>
            <a:r>
              <a:rPr lang="ru-RU" sz="1800" dirty="0" smtClean="0"/>
              <a:t>Если </a:t>
            </a:r>
            <a:r>
              <a:rPr lang="ru-RU" sz="1800" dirty="0"/>
              <a:t>сотрудник подал заявление о продолжении ведения бумажной трудовой книжки, выдавать ему СТД-Р работодатель не обязан (</a:t>
            </a:r>
            <a:r>
              <a:rPr lang="ru-RU" sz="1800" dirty="0">
                <a:hlinkClick r:id="rId2" tooltip="[#615] "/>
              </a:rPr>
              <a:t>ст. 66.1 ТК</a:t>
            </a:r>
            <a:r>
              <a:rPr lang="ru-RU" sz="1800" dirty="0"/>
              <a:t>). Такие разъяснения дают специалисты Минтруда в </a:t>
            </a:r>
            <a:r>
              <a:rPr lang="ru-RU" sz="1800" dirty="0">
                <a:hlinkClick r:id="rId3" tooltip="[#701] "/>
              </a:rPr>
              <a:t>письме от 16.06.2020 № 14-2/ООГ-8465</a:t>
            </a:r>
            <a:r>
              <a:rPr lang="ru-RU" sz="1800" dirty="0"/>
              <a:t>.</a:t>
            </a:r>
          </a:p>
          <a:p>
            <a:pPr marL="0" indent="0">
              <a:buNone/>
            </a:pPr>
            <a:r>
              <a:rPr lang="ru-RU" sz="1800" dirty="0" smtClean="0"/>
              <a:t>.</a:t>
            </a:r>
            <a:endParaRPr lang="ru-RU" sz="1800" dirty="0"/>
          </a:p>
          <a:p>
            <a:pPr marL="0" indent="0">
              <a:buNone/>
            </a:pPr>
            <a:endParaRPr lang="ru-RU" sz="1800" dirty="0"/>
          </a:p>
          <a:p>
            <a:pPr marL="0" indent="0">
              <a:buNone/>
            </a:pPr>
            <a:r>
              <a:rPr lang="ru-RU" sz="1800" dirty="0"/>
              <a:t>   </a:t>
            </a:r>
          </a:p>
          <a:p>
            <a:pPr marL="0" indent="0">
              <a:buNone/>
            </a:pPr>
            <a:endParaRPr lang="ru-RU" sz="1800" dirty="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37445179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788294"/>
          </a:xfrm>
          <a:prstGeom prst="rect">
            <a:avLst/>
          </a:prstGeom>
        </p:spPr>
        <p:txBody>
          <a:bodyPr/>
          <a:lstStyle/>
          <a:p>
            <a:pPr algn="l"/>
            <a:r>
              <a:rPr lang="ru-RU" sz="2000" dirty="0"/>
              <a:t>Обязательно ли создавать корпоративный адрес электронной почты для подачи заявлений СТД-Р</a:t>
            </a:r>
            <a:endParaRPr lang="ru-RU" sz="2000" dirty="0">
              <a:latin typeface="Arial" charset="0"/>
              <a:cs typeface="Arial" charset="0"/>
            </a:endParaRPr>
          </a:p>
        </p:txBody>
      </p:sp>
      <p:sp>
        <p:nvSpPr>
          <p:cNvPr id="18435" name="Содержимое 2"/>
          <p:cNvSpPr>
            <a:spLocks noGrp="1"/>
          </p:cNvSpPr>
          <p:nvPr>
            <p:ph idx="4294967295"/>
          </p:nvPr>
        </p:nvSpPr>
        <p:spPr>
          <a:xfrm>
            <a:off x="539552" y="2276872"/>
            <a:ext cx="8136904" cy="3888432"/>
          </a:xfrm>
          <a:prstGeom prst="rect">
            <a:avLst/>
          </a:prstGeom>
        </p:spPr>
        <p:txBody>
          <a:bodyPr/>
          <a:lstStyle/>
          <a:p>
            <a:pPr marL="0" indent="0">
              <a:buNone/>
            </a:pPr>
            <a:r>
              <a:rPr lang="ru-RU" sz="1800" dirty="0"/>
              <a:t>Да, обязательно.</a:t>
            </a:r>
          </a:p>
          <a:p>
            <a:pPr marL="0" indent="0">
              <a:buNone/>
            </a:pPr>
            <a:r>
              <a:rPr lang="ru-RU" sz="1800" dirty="0" smtClean="0"/>
              <a:t>Сведения </a:t>
            </a:r>
            <a:r>
              <a:rPr lang="ru-RU" sz="1800" dirty="0"/>
              <a:t>о трудовой деятельности по форме СТД-Р необходимо выдать по заявлению работника в период работы в организации и при увольнении в день прекращения трудового договора (</a:t>
            </a:r>
            <a:r>
              <a:rPr lang="ru-RU" sz="1800" dirty="0">
                <a:hlinkClick r:id="rId2" tooltip="[#234] "/>
              </a:rPr>
              <a:t>ст. 66.1 ТК</a:t>
            </a:r>
            <a:r>
              <a:rPr lang="ru-RU" sz="1800" dirty="0"/>
              <a:t>).</a:t>
            </a:r>
          </a:p>
          <a:p>
            <a:pPr marL="0" indent="0">
              <a:buNone/>
            </a:pPr>
            <a:endParaRPr lang="ru-RU" sz="1800" dirty="0">
              <a:hlinkClick r:id="rId3" tooltip="[#235] "/>
            </a:endParaRPr>
          </a:p>
          <a:p>
            <a:pPr marL="0" indent="0">
              <a:buNone/>
            </a:pPr>
            <a:r>
              <a:rPr lang="ru-RU" sz="1800" dirty="0">
                <a:hlinkClick r:id="rId3" tooltip="[#235] "/>
              </a:rPr>
              <a:t>Заявление о предоставлении сведений</a:t>
            </a:r>
            <a:r>
              <a:rPr lang="ru-RU" sz="1800" dirty="0"/>
              <a:t> сотрудник может принести в бумажном виде или прислать по электронной почте на адрес работодателя (</a:t>
            </a:r>
            <a:r>
              <a:rPr lang="ru-RU" sz="1800" dirty="0">
                <a:hlinkClick r:id="rId2" tooltip="[#236] "/>
              </a:rPr>
              <a:t>ст. 66.1 ТК</a:t>
            </a:r>
            <a:r>
              <a:rPr lang="ru-RU" sz="1800" dirty="0"/>
              <a:t>, </a:t>
            </a:r>
            <a:r>
              <a:rPr lang="ru-RU" sz="1800" dirty="0">
                <a:hlinkClick r:id="rId4" tooltip="[#237] "/>
              </a:rPr>
              <a:t>п. 1.3 Порядка заполнения, утв. приказом Минтруда от 20.01.2020 № 23н</a:t>
            </a:r>
            <a:r>
              <a:rPr lang="ru-RU" sz="1800" dirty="0"/>
              <a:t>).</a:t>
            </a:r>
          </a:p>
          <a:p>
            <a:pPr marL="0" indent="0">
              <a:buNone/>
            </a:pPr>
            <a:endParaRPr lang="ru-RU" sz="1800" dirty="0"/>
          </a:p>
          <a:p>
            <a:pPr marL="0" indent="0">
              <a:buNone/>
            </a:pPr>
            <a:r>
              <a:rPr lang="ru-RU" sz="1800" dirty="0"/>
              <a:t>Для этого пропишите в ПВТР адрес электронной почты, на которую сотрудники могут отправлять заявления. Формат справки, который нужен работнику, он должен указать в заявлении (</a:t>
            </a:r>
            <a:r>
              <a:rPr lang="ru-RU" sz="1800" dirty="0">
                <a:hlinkClick r:id="rId2" tooltip="[#238] "/>
              </a:rPr>
              <a:t>ст. 66.1 ТК</a:t>
            </a:r>
            <a:r>
              <a:rPr lang="ru-RU" sz="1800" dirty="0"/>
              <a:t>, </a:t>
            </a:r>
            <a:r>
              <a:rPr lang="ru-RU" sz="1800" dirty="0">
                <a:hlinkClick r:id="rId4" tooltip="[#239] "/>
              </a:rPr>
              <a:t>п. 1.3 Порядка заполнения, утв. приказом Минтруда от 20.01.2020 № 23н</a:t>
            </a:r>
            <a:r>
              <a:rPr lang="ru-RU" sz="1800" dirty="0"/>
              <a:t>).</a:t>
            </a:r>
          </a:p>
          <a:p>
            <a:pPr marL="0" indent="0">
              <a:buNone/>
            </a:pPr>
            <a:r>
              <a:rPr lang="ru-RU" sz="1800" dirty="0" smtClean="0"/>
              <a:t>.</a:t>
            </a:r>
            <a:endParaRPr lang="ru-RU" sz="1800" dirty="0"/>
          </a:p>
          <a:p>
            <a:pPr marL="0" indent="0">
              <a:buNone/>
            </a:pPr>
            <a:endParaRPr lang="ru-RU" sz="1800" dirty="0"/>
          </a:p>
          <a:p>
            <a:pPr marL="0" indent="0">
              <a:buNone/>
            </a:pPr>
            <a:r>
              <a:rPr lang="ru-RU" sz="1800" dirty="0"/>
              <a:t>   </a:t>
            </a:r>
          </a:p>
          <a:p>
            <a:pPr marL="0" indent="0">
              <a:buNone/>
            </a:pPr>
            <a:endParaRPr lang="ru-RU" sz="1800" dirty="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29517358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788294"/>
          </a:xfrm>
          <a:prstGeom prst="rect">
            <a:avLst/>
          </a:prstGeom>
        </p:spPr>
        <p:txBody>
          <a:bodyPr/>
          <a:lstStyle/>
          <a:p>
            <a:pPr algn="l"/>
            <a:r>
              <a:rPr lang="ru-RU" sz="2000" dirty="0"/>
              <a:t>Когда выдавать справку СТД-Р, если работник уходит в отпуск с последующим увольнением</a:t>
            </a:r>
            <a:endParaRPr lang="ru-RU" sz="2000" dirty="0">
              <a:latin typeface="Arial" charset="0"/>
              <a:cs typeface="Arial" charset="0"/>
            </a:endParaRPr>
          </a:p>
        </p:txBody>
      </p:sp>
      <p:sp>
        <p:nvSpPr>
          <p:cNvPr id="18435" name="Содержимое 2"/>
          <p:cNvSpPr>
            <a:spLocks noGrp="1"/>
          </p:cNvSpPr>
          <p:nvPr>
            <p:ph idx="4294967295"/>
          </p:nvPr>
        </p:nvSpPr>
        <p:spPr>
          <a:xfrm>
            <a:off x="539552" y="2276872"/>
            <a:ext cx="8136904" cy="3888432"/>
          </a:xfrm>
          <a:prstGeom prst="rect">
            <a:avLst/>
          </a:prstGeom>
        </p:spPr>
        <p:txBody>
          <a:bodyPr/>
          <a:lstStyle/>
          <a:p>
            <a:pPr marL="0" indent="0">
              <a:buNone/>
            </a:pPr>
            <a:r>
              <a:rPr lang="ru-RU" sz="1800" dirty="0"/>
              <a:t>При оформлении отпуска с последующим увольнением днем прекращения трудового договора считается последний день отпуска (</a:t>
            </a:r>
            <a:r>
              <a:rPr lang="ru-RU" sz="1800" dirty="0">
                <a:hlinkClick r:id="rId2" tooltip="[#230] "/>
              </a:rPr>
              <a:t>ч. 2 ст. 127 ТК</a:t>
            </a:r>
            <a:r>
              <a:rPr lang="ru-RU" sz="1800" dirty="0"/>
              <a:t>). При этом оформить все документы на увольнение и выдать справку СТД-Р нужно в последний рабочий день, который предшествует отпуску (</a:t>
            </a:r>
            <a:r>
              <a:rPr lang="ru-RU" sz="1800" dirty="0">
                <a:hlinkClick r:id="rId3" tooltip="[#231] "/>
              </a:rPr>
              <a:t>ч. 5 ст. 80</a:t>
            </a:r>
            <a:r>
              <a:rPr lang="ru-RU" sz="1800" dirty="0"/>
              <a:t>, </a:t>
            </a:r>
            <a:r>
              <a:rPr lang="ru-RU" sz="1800" dirty="0">
                <a:hlinkClick r:id="rId4" tooltip="[#232] "/>
              </a:rPr>
              <a:t>ст. 84.1 ТК</a:t>
            </a:r>
            <a:r>
              <a:rPr lang="ru-RU" sz="1800" dirty="0"/>
              <a:t>).</a:t>
            </a:r>
          </a:p>
          <a:p>
            <a:pPr marL="0" indent="0">
              <a:buNone/>
            </a:pPr>
            <a:endParaRPr lang="ru-RU" sz="1800" dirty="0"/>
          </a:p>
          <a:p>
            <a:pPr marL="0" indent="0">
              <a:buNone/>
            </a:pPr>
            <a:r>
              <a:rPr lang="ru-RU" sz="1800" dirty="0"/>
              <a:t>Про увольнении нужно выдать справку СТД-Р только тем сотрудникам, которые отказались от бумажной трудовой книжки (</a:t>
            </a:r>
            <a:r>
              <a:rPr lang="ru-RU" sz="1800" dirty="0">
                <a:hlinkClick r:id="rId5" tooltip="[#233] "/>
              </a:rPr>
              <a:t>ст. 66.1 ТК</a:t>
            </a:r>
            <a:r>
              <a:rPr lang="ru-RU" sz="1800" dirty="0"/>
              <a:t>).</a:t>
            </a:r>
          </a:p>
          <a:p>
            <a:pPr marL="0" indent="0">
              <a:buNone/>
            </a:pPr>
            <a:r>
              <a:rPr lang="ru-RU" sz="1800" dirty="0" smtClean="0"/>
              <a:t>.</a:t>
            </a:r>
            <a:endParaRPr lang="ru-RU" sz="1800" dirty="0"/>
          </a:p>
          <a:p>
            <a:pPr marL="0" indent="0">
              <a:buNone/>
            </a:pPr>
            <a:endParaRPr lang="ru-RU" sz="1800" dirty="0"/>
          </a:p>
          <a:p>
            <a:pPr marL="0" indent="0">
              <a:buNone/>
            </a:pPr>
            <a:r>
              <a:rPr lang="ru-RU" sz="1800" dirty="0"/>
              <a:t>   </a:t>
            </a:r>
          </a:p>
          <a:p>
            <a:pPr marL="0" indent="0">
              <a:buNone/>
            </a:pPr>
            <a:endParaRPr lang="ru-RU" sz="1800" dirty="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29329946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3200" dirty="0">
                <a:latin typeface="Arial" charset="0"/>
                <a:cs typeface="Arial" charset="0"/>
              </a:rPr>
              <a:t>Как заполнить СТД-Р</a:t>
            </a:r>
          </a:p>
        </p:txBody>
      </p:sp>
      <p:sp>
        <p:nvSpPr>
          <p:cNvPr id="18435" name="Содержимое 2"/>
          <p:cNvSpPr>
            <a:spLocks noGrp="1"/>
          </p:cNvSpPr>
          <p:nvPr>
            <p:ph idx="4294967295"/>
          </p:nvPr>
        </p:nvSpPr>
        <p:spPr>
          <a:xfrm>
            <a:off x="539552" y="2060848"/>
            <a:ext cx="8136904" cy="4104456"/>
          </a:xfrm>
          <a:prstGeom prst="rect">
            <a:avLst/>
          </a:prstGeom>
        </p:spPr>
        <p:txBody>
          <a:bodyPr/>
          <a:lstStyle/>
          <a:p>
            <a:pPr marL="0" indent="0">
              <a:buNone/>
            </a:pPr>
            <a:r>
              <a:rPr lang="ru-RU" sz="1800" dirty="0"/>
              <a:t>Чтобы заполнить справку по форме СТД-Р, сначала укажите сведения о работнике, по которому заполняете справку. </a:t>
            </a:r>
          </a:p>
          <a:p>
            <a:pPr marL="0" indent="0">
              <a:buNone/>
            </a:pPr>
            <a:endParaRPr lang="ru-RU" sz="1800" dirty="0"/>
          </a:p>
          <a:p>
            <a:pPr marL="0" indent="0">
              <a:buNone/>
            </a:pPr>
            <a:r>
              <a:rPr lang="ru-RU" sz="1800" dirty="0"/>
              <a:t>В раздел «Сведения о работнике» внесите информацию о фамилии, имени и отчестве сотрудника. Заполняйте сведения на русском языке в именительном падеже полностью, без сокращений и не заменяйте имя и отчество инициалами. Если у сотрудника нет отчества, то эту графу можно не заполнять. Далее укажите дату рождения сотрудника и номер СНИЛС. Номер пишите в любом из двух форматов – «ХХХ-ХХХ-ХХХ-ХХ» или «ХХХ-ХХХ-ХХХ ХХ», а дату рождения указывайте цифрами, например: 15.03.1990 (</a:t>
            </a:r>
            <a:r>
              <a:rPr lang="ru-RU" sz="1800" dirty="0">
                <a:hlinkClick r:id="rId2" tooltip="[#20] "/>
              </a:rPr>
              <a:t>п. 2.1 Порядка заполнения, утв. приказом Минтруда от 20.01.2020 № 23н</a:t>
            </a:r>
            <a:r>
              <a:rPr lang="ru-RU" sz="1800" dirty="0"/>
              <a:t>).</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620187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3200" dirty="0">
                <a:latin typeface="Arial" charset="0"/>
                <a:cs typeface="Arial" charset="0"/>
              </a:rPr>
              <a:t>Как заполнить СТД-Р</a:t>
            </a:r>
          </a:p>
        </p:txBody>
      </p:sp>
      <p:sp>
        <p:nvSpPr>
          <p:cNvPr id="18435" name="Содержимое 2"/>
          <p:cNvSpPr>
            <a:spLocks noGrp="1"/>
          </p:cNvSpPr>
          <p:nvPr>
            <p:ph idx="4294967295"/>
          </p:nvPr>
        </p:nvSpPr>
        <p:spPr>
          <a:xfrm>
            <a:off x="539552" y="2060848"/>
            <a:ext cx="8136904" cy="4104456"/>
          </a:xfrm>
          <a:prstGeom prst="rect">
            <a:avLst/>
          </a:prstGeom>
        </p:spPr>
        <p:txBody>
          <a:bodyPr/>
          <a:lstStyle/>
          <a:p>
            <a:pPr marL="0" indent="0">
              <a:buNone/>
            </a:pPr>
            <a:r>
              <a:rPr lang="ru-RU" sz="1800" dirty="0"/>
              <a:t>Затем заполните раздел «Сведения о работодателе». Укажите регистрационный номер в ПФР, наименование работодателя, а также ИНН и КПП. Регистрационный номер в ПФР состоит из 12 цифр, его вы можете узнать у бухгалтера. Наименование работодателя возьмите из устава. В справке ничего сокращать нельзя, поэтому название напишите полностью. Если напишете вместо «Общество с ограниченной ответственностью "Альфа"» – ООО «Альфа», сделаете ошибку. Если справку заполняет индивидуальный предприниматель, то укажите его фамилию, имя и отчество полностью, без сокращений по документу, который удостоверяет личность. </a:t>
            </a:r>
          </a:p>
          <a:p>
            <a:pPr marL="0" indent="0">
              <a:buNone/>
            </a:pPr>
            <a:endParaRPr lang="ru-RU" sz="1800" dirty="0"/>
          </a:p>
          <a:p>
            <a:pPr marL="0" indent="0">
              <a:buNone/>
            </a:pPr>
            <a:r>
              <a:rPr lang="ru-RU" sz="1800" dirty="0"/>
              <a:t>Номер ИНН состоит из 10 цифр, его возьмите из свидетельства о постановке на учет в налоговой или из выписки из ЕГРЮЛ. КПП состоит из девяти цифр, его также возьмите из свидетельства о постановке на учет в налоговой, номер указан рядом с номером ИНН (</a:t>
            </a:r>
            <a:r>
              <a:rPr lang="ru-RU" sz="1800" dirty="0">
                <a:hlinkClick r:id="rId2" tooltip="[#21] "/>
              </a:rPr>
              <a:t>п. 2.2 Порядка заполнения, утв. приказом Минтруда от 20.01.2020 № 23н</a:t>
            </a:r>
            <a:r>
              <a:rPr lang="ru-RU" sz="1800" dirty="0"/>
              <a:t>).</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23373288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3200" dirty="0">
                <a:latin typeface="Arial" charset="0"/>
                <a:cs typeface="Arial" charset="0"/>
              </a:rPr>
              <a:t>Сведения о сотруднике и </a:t>
            </a:r>
            <a:r>
              <a:rPr lang="ru-RU" sz="3200" dirty="0" smtClean="0">
                <a:latin typeface="Arial" charset="0"/>
                <a:cs typeface="Arial" charset="0"/>
              </a:rPr>
              <a:t>работодателе</a:t>
            </a:r>
            <a:br>
              <a:rPr lang="ru-RU" sz="3200" dirty="0" smtClean="0">
                <a:latin typeface="Arial" charset="0"/>
                <a:cs typeface="Arial" charset="0"/>
              </a:rPr>
            </a:br>
            <a:endParaRPr lang="ru-RU" sz="3200" dirty="0">
              <a:latin typeface="Arial" charset="0"/>
              <a:cs typeface="Arial" charset="0"/>
            </a:endParaRP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pic>
        <p:nvPicPr>
          <p:cNvPr id="5" name="Объект 3"/>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1169624" y="2651308"/>
            <a:ext cx="6876190" cy="2923809"/>
          </a:xfrm>
        </p:spPr>
      </p:pic>
      <p:pic>
        <p:nvPicPr>
          <p:cNvPr id="6" name="Объект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6" y="2348880"/>
            <a:ext cx="8513512" cy="3475995"/>
          </a:xfrm>
          <a:prstGeom prst="rect">
            <a:avLst/>
          </a:prstGeom>
        </p:spPr>
      </p:pic>
    </p:spTree>
    <p:extLst>
      <p:ext uri="{BB962C8B-B14F-4D97-AF65-F5344CB8AC3E}">
        <p14:creationId xmlns:p14="http://schemas.microsoft.com/office/powerpoint/2010/main" val="373276701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3200" dirty="0">
                <a:latin typeface="Arial" charset="0"/>
                <a:cs typeface="Arial" charset="0"/>
              </a:rPr>
              <a:t>Как заполнить СТД-Р</a:t>
            </a:r>
          </a:p>
        </p:txBody>
      </p:sp>
      <p:sp>
        <p:nvSpPr>
          <p:cNvPr id="18435" name="Содержимое 2"/>
          <p:cNvSpPr>
            <a:spLocks noGrp="1"/>
          </p:cNvSpPr>
          <p:nvPr>
            <p:ph idx="4294967295"/>
          </p:nvPr>
        </p:nvSpPr>
        <p:spPr>
          <a:xfrm>
            <a:off x="539552" y="2060848"/>
            <a:ext cx="8136904" cy="4104456"/>
          </a:xfrm>
          <a:prstGeom prst="rect">
            <a:avLst/>
          </a:prstGeom>
        </p:spPr>
        <p:txBody>
          <a:bodyPr/>
          <a:lstStyle/>
          <a:p>
            <a:pPr marL="0" indent="0">
              <a:buNone/>
            </a:pPr>
            <a:r>
              <a:rPr lang="ru-RU" sz="1800" dirty="0"/>
              <a:t>Следующий раздел справки заполняйте только в случае, если сотрудник уже принес заявление о выборе формата трудовой книжки. В форме напротив вида заявления поставьте дату, когда сотрудник подал заявление. Дату укажите в формате «ДД.ММ.ГГГГ» (</a:t>
            </a:r>
            <a:r>
              <a:rPr lang="ru-RU" sz="1800" dirty="0">
                <a:hlinkClick r:id="rId2" tooltip="[#22] "/>
              </a:rPr>
              <a:t>п. 2.3 Порядка заполнения, утв. приказом Минтруда от 20.01.2020 № 23н</a:t>
            </a:r>
            <a:r>
              <a:rPr lang="ru-RU" sz="1800" dirty="0"/>
              <a:t>).</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37977360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3200" dirty="0"/>
              <a:t>Какие кадровые события указывать в справке СТД-Р</a:t>
            </a:r>
            <a:endParaRPr lang="ru-RU" sz="3200" dirty="0">
              <a:latin typeface="Arial" charset="0"/>
              <a:cs typeface="Arial" charset="0"/>
            </a:endParaRPr>
          </a:p>
        </p:txBody>
      </p:sp>
      <p:sp>
        <p:nvSpPr>
          <p:cNvPr id="18435" name="Содержимое 2"/>
          <p:cNvSpPr>
            <a:spLocks noGrp="1"/>
          </p:cNvSpPr>
          <p:nvPr>
            <p:ph idx="4294967295"/>
          </p:nvPr>
        </p:nvSpPr>
        <p:spPr>
          <a:xfrm>
            <a:off x="539552" y="2636912"/>
            <a:ext cx="8136904" cy="3528392"/>
          </a:xfrm>
          <a:prstGeom prst="rect">
            <a:avLst/>
          </a:prstGeom>
        </p:spPr>
        <p:txBody>
          <a:bodyPr/>
          <a:lstStyle/>
          <a:p>
            <a:pPr marL="0" indent="0">
              <a:buNone/>
            </a:pPr>
            <a:r>
              <a:rPr lang="ru-RU" sz="1800" dirty="0"/>
              <a:t>Следующий раздел справки заполняйте только в случае, если сотрудник уже принес заявление о выборе формата трудовой книжки. В форме напротив вида заявления поставьте дату, когда сотрудник подал заявление. Дату укажите в формате «ДД.ММ.ГГГГ» (</a:t>
            </a:r>
            <a:r>
              <a:rPr lang="ru-RU" sz="1800" dirty="0">
                <a:hlinkClick r:id="rId2" tooltip="[#22] "/>
              </a:rPr>
              <a:t>п. 2.3 Порядка заполнения, утв. приказом Минтруда от 20.01.2020 № 23н</a:t>
            </a:r>
            <a:r>
              <a:rPr lang="ru-RU" sz="1800" dirty="0"/>
              <a:t>).</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pic>
        <p:nvPicPr>
          <p:cNvPr id="5" name="Объект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544" y="2492896"/>
            <a:ext cx="8342978" cy="3248298"/>
          </a:xfrm>
          <a:prstGeom prst="rect">
            <a:avLst/>
          </a:prstGeom>
        </p:spPr>
      </p:pic>
    </p:spTree>
    <p:extLst>
      <p:ext uri="{BB962C8B-B14F-4D97-AF65-F5344CB8AC3E}">
        <p14:creationId xmlns:p14="http://schemas.microsoft.com/office/powerpoint/2010/main" val="507632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3200" dirty="0" smtClean="0">
                <a:latin typeface="Arial" charset="0"/>
                <a:cs typeface="Arial" charset="0"/>
              </a:rPr>
              <a:t>Как уведомить сотрудников</a:t>
            </a:r>
            <a:endParaRPr lang="ru-RU" sz="3200" dirty="0">
              <a:latin typeface="Arial" charset="0"/>
              <a:cs typeface="Arial" charset="0"/>
            </a:endParaRPr>
          </a:p>
        </p:txBody>
      </p:sp>
      <p:sp>
        <p:nvSpPr>
          <p:cNvPr id="17411" name="Содержимое 2"/>
          <p:cNvSpPr>
            <a:spLocks noGrp="1"/>
          </p:cNvSpPr>
          <p:nvPr>
            <p:ph idx="4294967295"/>
          </p:nvPr>
        </p:nvSpPr>
        <p:spPr>
          <a:xfrm>
            <a:off x="611560" y="2132856"/>
            <a:ext cx="7920880" cy="4320480"/>
          </a:xfrm>
          <a:prstGeom prst="rect">
            <a:avLst/>
          </a:prstGeom>
        </p:spPr>
        <p:txBody>
          <a:bodyPr/>
          <a:lstStyle/>
          <a:p>
            <a:pPr marL="0" indent="0">
              <a:buNone/>
            </a:pPr>
            <a:r>
              <a:rPr lang="ru-RU" sz="1800" dirty="0" smtClean="0"/>
              <a:t>Уведомить </a:t>
            </a:r>
            <a:r>
              <a:rPr lang="ru-RU" sz="1800" dirty="0"/>
              <a:t>каждого сотрудника организации о выборе формата трудовой книжки в письменном виде </a:t>
            </a:r>
            <a:r>
              <a:rPr lang="ru-RU" sz="1800" dirty="0" smtClean="0"/>
              <a:t>нужно было не </a:t>
            </a:r>
            <a:r>
              <a:rPr lang="ru-RU" sz="1800" dirty="0"/>
              <a:t>позднее </a:t>
            </a:r>
            <a:r>
              <a:rPr lang="ru-RU" sz="1800" b="1" dirty="0" smtClean="0"/>
              <a:t>31 октября 2020 </a:t>
            </a:r>
            <a:r>
              <a:rPr lang="ru-RU" sz="1800" b="1" dirty="0"/>
              <a:t>года. </a:t>
            </a:r>
            <a:endParaRPr lang="ru-RU" sz="1800" b="1" dirty="0" smtClean="0"/>
          </a:p>
          <a:p>
            <a:pPr marL="0" indent="0">
              <a:buNone/>
            </a:pPr>
            <a:endParaRPr lang="ru-RU" sz="1800" dirty="0" smtClean="0"/>
          </a:p>
          <a:p>
            <a:pPr marL="0" indent="0">
              <a:buNone/>
            </a:pPr>
            <a:r>
              <a:rPr lang="ru-RU" sz="1800" dirty="0" smtClean="0"/>
              <a:t>Форма </a:t>
            </a:r>
            <a:r>
              <a:rPr lang="ru-RU" sz="1800" dirty="0"/>
              <a:t>уведомления не утверждена, поэтому составьте его в произвольной форме. Уведомление составьте на </a:t>
            </a:r>
            <a:r>
              <a:rPr lang="ru-RU" sz="1800" b="1" dirty="0"/>
              <a:t>каждого сотрудника</a:t>
            </a:r>
            <a:r>
              <a:rPr lang="ru-RU" sz="1800" dirty="0"/>
              <a:t>. В нем объясните сотруднику, что ему нужно решить: сохранять бумажную трудовую книжку или вести сведения о его трудовой деятельности только в электронном виде. Подготовьте два уведомления, одно выдайте сотруднику на руки, на втором он поставит свою подпись, что он уведомление получил</a:t>
            </a:r>
            <a:r>
              <a:rPr lang="ru-RU" sz="1800" dirty="0" smtClean="0"/>
              <a:t>. </a:t>
            </a:r>
          </a:p>
          <a:p>
            <a:pPr marL="0" indent="0">
              <a:buNone/>
            </a:pPr>
            <a:r>
              <a:rPr lang="ru-RU" sz="1800" dirty="0"/>
              <a:t/>
            </a:r>
            <a:br>
              <a:rPr lang="ru-RU" sz="1800" dirty="0"/>
            </a:br>
            <a:r>
              <a:rPr lang="ru-RU" sz="1800" dirty="0"/>
              <a:t>Если сотрудники отсутствуют на работе длительное время, например, находятся в отпусках по уходу за ребенком, то отправьте им уведомления по почте заказным письмом с уведомлением о вручении или курьерской службой.</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368264571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3200" dirty="0">
                <a:latin typeface="Arial" charset="0"/>
                <a:cs typeface="Arial" charset="0"/>
              </a:rPr>
              <a:t>Как заполнить СТД-Р</a:t>
            </a:r>
          </a:p>
        </p:txBody>
      </p:sp>
      <p:sp>
        <p:nvSpPr>
          <p:cNvPr id="18435" name="Содержимое 2"/>
          <p:cNvSpPr>
            <a:spLocks noGrp="1"/>
          </p:cNvSpPr>
          <p:nvPr>
            <p:ph idx="4294967295"/>
          </p:nvPr>
        </p:nvSpPr>
        <p:spPr>
          <a:xfrm>
            <a:off x="539552" y="1988840"/>
            <a:ext cx="8136904" cy="4176464"/>
          </a:xfrm>
          <a:prstGeom prst="rect">
            <a:avLst/>
          </a:prstGeom>
        </p:spPr>
        <p:txBody>
          <a:bodyPr/>
          <a:lstStyle/>
          <a:p>
            <a:pPr marL="0" indent="0">
              <a:buNone/>
            </a:pPr>
            <a:r>
              <a:rPr lang="ru-RU" sz="1800" dirty="0"/>
              <a:t>В графе 4 справки СТД-Р укажите наименование должности, специальности, профессии с указанием квалификации и наименование структурного подразделения, если условие о работе в конкретном подразделении включили в трудовой договор.</a:t>
            </a:r>
          </a:p>
          <a:p>
            <a:pPr marL="0" indent="0">
              <a:buNone/>
            </a:pPr>
            <a:endParaRPr lang="ru-RU" sz="1800" dirty="0"/>
          </a:p>
          <a:p>
            <a:pPr marL="0" indent="0">
              <a:buNone/>
            </a:pPr>
            <a:r>
              <a:rPr lang="ru-RU" sz="1800" dirty="0"/>
              <a:t>Если выдаете справку внешнему совместителю, то в графе 4 после наименования должности и подразделения укажите, что сотрудник трудится по совместительству. Если сотрудник – внутренний совместитель, выдавайте одну справку, в которой будут сведения о работе по основной работе и по совместительству. В графе 4 в строке, в которой будет информация о совместительстве, напишите фразу «по совместительству», даже если наименование должности писать не будете, например, при увольнении сотрудника.</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04585991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3200" dirty="0">
                <a:latin typeface="Arial" charset="0"/>
                <a:cs typeface="Arial" charset="0"/>
              </a:rPr>
              <a:t>Образец справки СТД-Р</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pic>
        <p:nvPicPr>
          <p:cNvPr id="5" name="Объект 4"/>
          <p:cNvPicPr>
            <a:picLocks noGrp="1" noChangeAspect="1"/>
          </p:cNvPicPr>
          <p:nvPr>
            <p:ph idx="4294967295"/>
          </p:nvPr>
        </p:nvPicPr>
        <p:blipFill>
          <a:blip r:embed="rId3">
            <a:extLst>
              <a:ext uri="{28A0092B-C50C-407E-A947-70E740481C1C}">
                <a14:useLocalDpi xmlns:a14="http://schemas.microsoft.com/office/drawing/2010/main" val="0"/>
              </a:ext>
            </a:extLst>
          </a:blip>
          <a:stretch>
            <a:fillRect/>
          </a:stretch>
        </p:blipFill>
        <p:spPr>
          <a:xfrm>
            <a:off x="395537" y="1989138"/>
            <a:ext cx="8208912" cy="4176712"/>
          </a:xfrm>
        </p:spPr>
      </p:pic>
      <p:pic>
        <p:nvPicPr>
          <p:cNvPr id="6" name="Объект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592" y="2348880"/>
            <a:ext cx="7560840" cy="4192996"/>
          </a:xfrm>
          <a:prstGeom prst="rect">
            <a:avLst/>
          </a:prstGeom>
        </p:spPr>
      </p:pic>
    </p:spTree>
    <p:extLst>
      <p:ext uri="{BB962C8B-B14F-4D97-AF65-F5344CB8AC3E}">
        <p14:creationId xmlns:p14="http://schemas.microsoft.com/office/powerpoint/2010/main" val="408477964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2000" dirty="0"/>
              <a:t>Нужно ли в СТД-Р указывать предыдущую работу до 2020 года</a:t>
            </a:r>
            <a:endParaRPr lang="ru-RU" sz="2000" dirty="0">
              <a:latin typeface="Arial" charset="0"/>
              <a:cs typeface="Arial" charset="0"/>
            </a:endParaRPr>
          </a:p>
        </p:txBody>
      </p:sp>
      <p:sp>
        <p:nvSpPr>
          <p:cNvPr id="18435" name="Содержимое 2"/>
          <p:cNvSpPr>
            <a:spLocks noGrp="1"/>
          </p:cNvSpPr>
          <p:nvPr>
            <p:ph idx="4294967295"/>
          </p:nvPr>
        </p:nvSpPr>
        <p:spPr>
          <a:xfrm>
            <a:off x="539552" y="2204864"/>
            <a:ext cx="8136904" cy="3960440"/>
          </a:xfrm>
          <a:prstGeom prst="rect">
            <a:avLst/>
          </a:prstGeom>
        </p:spPr>
        <p:txBody>
          <a:bodyPr/>
          <a:lstStyle/>
          <a:p>
            <a:pPr marL="0" indent="0">
              <a:buNone/>
            </a:pPr>
            <a:r>
              <a:rPr lang="ru-RU" sz="1800" dirty="0"/>
              <a:t>Да, нужно, если сотрудник работал в вашей организации до 2020 года.</a:t>
            </a:r>
          </a:p>
          <a:p>
            <a:pPr marL="0" indent="0">
              <a:buNone/>
            </a:pPr>
            <a:endParaRPr lang="ru-RU" sz="1800" dirty="0"/>
          </a:p>
          <a:p>
            <a:pPr marL="0" indent="0">
              <a:buNone/>
            </a:pPr>
            <a:r>
              <a:rPr lang="ru-RU" sz="1800" dirty="0"/>
              <a:t>Когда заполняете справку СТД-Р, в раздел «Сведения о трудовой деятельности» внесите информацию обо всех кадровых мероприятиях, которые произошли с работником в вашей организации. То есть с момента приема на работу в вашу организацию. Каждое кадровое мероприятие отразите в отдельной строке (</a:t>
            </a:r>
            <a:r>
              <a:rPr lang="ru-RU" sz="1800" dirty="0">
                <a:hlinkClick r:id="rId2" tooltip="[#118] "/>
              </a:rPr>
              <a:t>п. 2.6 Порядка заполнения, утв. приказом Минтруда от 20.01.2020 № 23н</a:t>
            </a:r>
            <a:r>
              <a:rPr lang="ru-RU" sz="1800" dirty="0"/>
              <a:t>).</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267272600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2000" dirty="0"/>
              <a:t>Нужно ли в СТД-Р указывать предыдущую работу сотрудника до приема в нашу организацию</a:t>
            </a:r>
            <a:endParaRPr lang="ru-RU" sz="2000" dirty="0">
              <a:latin typeface="Arial" charset="0"/>
              <a:cs typeface="Arial" charset="0"/>
            </a:endParaRPr>
          </a:p>
        </p:txBody>
      </p:sp>
      <p:sp>
        <p:nvSpPr>
          <p:cNvPr id="18435" name="Содержимое 2"/>
          <p:cNvSpPr>
            <a:spLocks noGrp="1"/>
          </p:cNvSpPr>
          <p:nvPr>
            <p:ph idx="4294967295"/>
          </p:nvPr>
        </p:nvSpPr>
        <p:spPr>
          <a:xfrm>
            <a:off x="539552" y="2204864"/>
            <a:ext cx="8136904" cy="3960440"/>
          </a:xfrm>
          <a:prstGeom prst="rect">
            <a:avLst/>
          </a:prstGeom>
        </p:spPr>
        <p:txBody>
          <a:bodyPr/>
          <a:lstStyle/>
          <a:p>
            <a:pPr marL="0" indent="0">
              <a:buNone/>
            </a:pPr>
            <a:r>
              <a:rPr lang="ru-RU" sz="1800" dirty="0"/>
              <a:t>Нет, не нужно.</a:t>
            </a:r>
          </a:p>
          <a:p>
            <a:pPr marL="0" indent="0">
              <a:buNone/>
            </a:pPr>
            <a:endParaRPr lang="ru-RU" sz="1800" dirty="0"/>
          </a:p>
          <a:p>
            <a:pPr marL="0" indent="0">
              <a:buNone/>
            </a:pPr>
            <a:r>
              <a:rPr lang="ru-RU" sz="1800" dirty="0"/>
              <a:t>Когда заполняете справку СТД-Р, в раздел «Сведения о трудовой деятельности» внесите информацию обо всех кадровых мероприятиях, которые произошли с работником в вашей организации. То есть с момента приема на работу в вашу организацию. Каждое кадровое мероприятие отразите в отдельной строке. Указывать в справке СТД-Р всю предыдущую работу в других организациях не нужно (</a:t>
            </a:r>
            <a:r>
              <a:rPr lang="ru-RU" sz="1800" dirty="0">
                <a:hlinkClick r:id="rId2" tooltip="[#121] "/>
              </a:rPr>
              <a:t>п. 2.6 Порядка заполнения, утв. приказом Минтруда от 20.01.2020 № 23н</a:t>
            </a:r>
            <a:r>
              <a:rPr lang="ru-RU" sz="1800" dirty="0"/>
              <a:t>).</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332426919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2000" dirty="0"/>
              <a:t>Нужно ли в СТД-Р вносить данные о внутреннем совместительстве</a:t>
            </a:r>
            <a:endParaRPr lang="ru-RU" sz="2000" dirty="0">
              <a:latin typeface="Arial" charset="0"/>
              <a:cs typeface="Arial" charset="0"/>
            </a:endParaRPr>
          </a:p>
        </p:txBody>
      </p:sp>
      <p:sp>
        <p:nvSpPr>
          <p:cNvPr id="18435" name="Содержимое 2"/>
          <p:cNvSpPr>
            <a:spLocks noGrp="1"/>
          </p:cNvSpPr>
          <p:nvPr>
            <p:ph idx="4294967295"/>
          </p:nvPr>
        </p:nvSpPr>
        <p:spPr>
          <a:xfrm>
            <a:off x="539552" y="2204864"/>
            <a:ext cx="8136904" cy="3960440"/>
          </a:xfrm>
          <a:prstGeom prst="rect">
            <a:avLst/>
          </a:prstGeom>
        </p:spPr>
        <p:txBody>
          <a:bodyPr/>
          <a:lstStyle/>
          <a:p>
            <a:pPr marL="0" indent="0">
              <a:buNone/>
            </a:pPr>
            <a:r>
              <a:rPr lang="ru-RU" sz="1800" dirty="0"/>
              <a:t>Да, нужно</a:t>
            </a:r>
            <a:r>
              <a:rPr lang="ru-RU" sz="1800" dirty="0" smtClean="0"/>
              <a:t>.</a:t>
            </a:r>
            <a:endParaRPr lang="ru-RU" sz="1800" dirty="0"/>
          </a:p>
          <a:p>
            <a:pPr marL="0" indent="0">
              <a:buNone/>
            </a:pPr>
            <a:r>
              <a:rPr lang="ru-RU" sz="1800" dirty="0"/>
              <a:t/>
            </a:r>
            <a:br>
              <a:rPr lang="ru-RU" sz="1800" dirty="0"/>
            </a:br>
            <a:r>
              <a:rPr lang="ru-RU" sz="1800" dirty="0"/>
              <a:t>Если сотрудник – внутренний совместитель, выдавайте одну справку СТД-Р, в которой будут сведения о работе по основной работе и по совместительству. В графе 4 в строке, в которой будет информация о совместительстве, напишите фразу «по совместительству», даже если наименование должности писать не будете, например, при увольнении сотрудника.</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79638892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2000" dirty="0"/>
              <a:t>Нужно ли указывать в СТД-Р переход с совместительства на основное место работы</a:t>
            </a:r>
            <a:endParaRPr lang="ru-RU" sz="2000" dirty="0">
              <a:latin typeface="Arial" charset="0"/>
              <a:cs typeface="Arial" charset="0"/>
            </a:endParaRPr>
          </a:p>
        </p:txBody>
      </p:sp>
      <p:sp>
        <p:nvSpPr>
          <p:cNvPr id="18435" name="Содержимое 2"/>
          <p:cNvSpPr>
            <a:spLocks noGrp="1"/>
          </p:cNvSpPr>
          <p:nvPr>
            <p:ph idx="4294967295"/>
          </p:nvPr>
        </p:nvSpPr>
        <p:spPr>
          <a:xfrm>
            <a:off x="539552" y="2204864"/>
            <a:ext cx="8136904" cy="3960440"/>
          </a:xfrm>
          <a:prstGeom prst="rect">
            <a:avLst/>
          </a:prstGeom>
        </p:spPr>
        <p:txBody>
          <a:bodyPr/>
          <a:lstStyle/>
          <a:p>
            <a:pPr marL="0" indent="0">
              <a:buNone/>
            </a:pPr>
            <a:r>
              <a:rPr lang="ru-RU" sz="1800" dirty="0"/>
              <a:t>Да, нужно.</a:t>
            </a:r>
          </a:p>
          <a:p>
            <a:pPr marL="0" indent="0">
              <a:buNone/>
            </a:pPr>
            <a:endParaRPr lang="ru-RU" sz="1800" dirty="0"/>
          </a:p>
          <a:p>
            <a:pPr marL="0" indent="0">
              <a:buNone/>
            </a:pPr>
            <a:r>
              <a:rPr lang="ru-RU" sz="1800" dirty="0"/>
              <a:t>Расторжение договора о работе по совместительству в СТД-Р отражают как мероприятие УВОЛЬНЕНИЕ. В графе 4 нужно указать, что работник является совместителем. Заключение договора на основную работу – мероприятие ПРИЕМ. Такой порядок предусмотрен </a:t>
            </a:r>
            <a:r>
              <a:rPr lang="ru-RU" sz="1800" dirty="0">
                <a:hlinkClick r:id="rId2" tooltip="[#141] "/>
              </a:rPr>
              <a:t>пунктом 2.4</a:t>
            </a:r>
            <a:r>
              <a:rPr lang="ru-RU" sz="1800" dirty="0"/>
              <a:t> Порядка заполнения, утв. </a:t>
            </a:r>
            <a:r>
              <a:rPr lang="ru-RU" sz="1800" dirty="0">
                <a:hlinkClick r:id="rId3" tooltip="[#142] "/>
              </a:rPr>
              <a:t>приказом Минтруда от 20.01.2020 № 23н</a:t>
            </a:r>
            <a:r>
              <a:rPr lang="ru-RU" sz="1800" dirty="0"/>
              <a:t>.</a:t>
            </a:r>
          </a:p>
          <a:p>
            <a:pPr marL="0" indent="0">
              <a:buNone/>
            </a:pPr>
            <a:endParaRPr lang="ru-RU" sz="1800" dirty="0"/>
          </a:p>
          <a:p>
            <a:pPr marL="0" indent="0">
              <a:buNone/>
            </a:pPr>
            <a:r>
              <a:rPr lang="ru-RU" sz="1800" dirty="0"/>
              <a:t>В случае если заключено дополнительное соглашение к трудовому договору с внесением изменений условий трудового договора, то кадровое мероприятие оформляется в виде перевода с работы по совместительству на основную работу у конкретного работодателя (Письмо Министерства труда и социальной защиты РФ от 25 марта 2020 г. N 14-2/В-308). </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359006864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2000" dirty="0"/>
              <a:t>Как отразить в СТД-Р, если временный перевод стал постоянным</a:t>
            </a:r>
            <a:endParaRPr lang="ru-RU" sz="2000" dirty="0">
              <a:latin typeface="Arial" charset="0"/>
              <a:cs typeface="Arial" charset="0"/>
            </a:endParaRPr>
          </a:p>
        </p:txBody>
      </p:sp>
      <p:sp>
        <p:nvSpPr>
          <p:cNvPr id="18435" name="Содержимое 2"/>
          <p:cNvSpPr>
            <a:spLocks noGrp="1"/>
          </p:cNvSpPr>
          <p:nvPr>
            <p:ph idx="4294967295"/>
          </p:nvPr>
        </p:nvSpPr>
        <p:spPr>
          <a:xfrm>
            <a:off x="539552" y="1988840"/>
            <a:ext cx="8136904" cy="4176464"/>
          </a:xfrm>
          <a:prstGeom prst="rect">
            <a:avLst/>
          </a:prstGeom>
        </p:spPr>
        <p:txBody>
          <a:bodyPr/>
          <a:lstStyle/>
          <a:p>
            <a:pPr marL="0" indent="0">
              <a:buNone/>
            </a:pPr>
            <a:r>
              <a:rPr lang="ru-RU" sz="1800" dirty="0"/>
              <a:t>В графе 1 укажите номер по порядку, а в графе 2 – дату, когда временный перевод признали постоянным. В графе 3 укажите кадровое мероприятие ПЕРЕВОД в соответствии с </a:t>
            </a:r>
            <a:r>
              <a:rPr lang="ru-RU" sz="1800" dirty="0">
                <a:hlinkClick r:id="rId2" tooltip="[#146] "/>
              </a:rPr>
              <a:t>пунктом 2.4</a:t>
            </a:r>
            <a:r>
              <a:rPr lang="ru-RU" sz="1800" dirty="0"/>
              <a:t> Порядка заполнения, утв. </a:t>
            </a:r>
            <a:r>
              <a:rPr lang="ru-RU" sz="1800" dirty="0">
                <a:hlinkClick r:id="rId3" tooltip="[#147] "/>
              </a:rPr>
              <a:t>приказом Минтруда от 20.01.2020 № 23н</a:t>
            </a:r>
            <a:r>
              <a:rPr lang="ru-RU" sz="1800" dirty="0"/>
              <a:t>.</a:t>
            </a:r>
          </a:p>
          <a:p>
            <a:pPr marL="0" indent="0">
              <a:buNone/>
            </a:pPr>
            <a:r>
              <a:rPr lang="ru-RU" sz="1800" dirty="0"/>
              <a:t>В графе 4 укажите наименование новой должности и наименование структурного подразделения, если условие о работе в конкретном подразделении включили в дополнительное соглашение к трудовому договору. Если подаете сведения по внутренним или внешним совместителям, то в графе 4 после наименования должности и подразделения укажите, что сотрудника перевели по совместительству. Также укажите дату начала временного перевода.</a:t>
            </a:r>
          </a:p>
          <a:p>
            <a:pPr marL="0" indent="0">
              <a:buNone/>
            </a:pPr>
            <a:r>
              <a:rPr lang="ru-RU" sz="1800" dirty="0"/>
              <a:t>В графе 7 укажите приказ, на основании которого временный перевод стал постоянным. А в графах 8–9 – дату и номер такого приказа. Дату укажите в формате ДД.ММ.ГГГГ, а номер приказа или иного документа – без знака «№» (</a:t>
            </a:r>
            <a:r>
              <a:rPr lang="ru-RU" sz="1800" dirty="0">
                <a:hlinkClick r:id="rId2" tooltip="[#148] "/>
              </a:rPr>
              <a:t>п. 2.4 Порядка заполнения, утв. приказом Минтруда от 20.01.2020 № 23н</a:t>
            </a:r>
            <a:r>
              <a:rPr lang="ru-RU" sz="1800" dirty="0" smtClean="0"/>
              <a:t>).</a:t>
            </a:r>
            <a:endParaRPr lang="ru-RU" sz="1800" dirty="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40885111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2000" dirty="0"/>
              <a:t>Сотрудник должен принести копию или оригинал </a:t>
            </a:r>
            <a:br>
              <a:rPr lang="ru-RU" sz="2000" dirty="0"/>
            </a:br>
            <a:r>
              <a:rPr lang="ru-RU" sz="2000" dirty="0"/>
              <a:t>СТД-Р при приеме на работу</a:t>
            </a:r>
            <a:endParaRPr lang="ru-RU" sz="2000" dirty="0">
              <a:latin typeface="Arial" charset="0"/>
              <a:cs typeface="Arial" charset="0"/>
            </a:endParaRPr>
          </a:p>
        </p:txBody>
      </p:sp>
      <p:sp>
        <p:nvSpPr>
          <p:cNvPr id="18435" name="Содержимое 2"/>
          <p:cNvSpPr>
            <a:spLocks noGrp="1"/>
          </p:cNvSpPr>
          <p:nvPr>
            <p:ph idx="4294967295"/>
          </p:nvPr>
        </p:nvSpPr>
        <p:spPr>
          <a:xfrm>
            <a:off x="539552" y="1988840"/>
            <a:ext cx="8136904" cy="4176464"/>
          </a:xfrm>
          <a:prstGeom prst="rect">
            <a:avLst/>
          </a:prstGeom>
        </p:spPr>
        <p:txBody>
          <a:bodyPr/>
          <a:lstStyle/>
          <a:p>
            <a:pPr marL="0" indent="0">
              <a:buNone/>
            </a:pPr>
            <a:r>
              <a:rPr lang="ru-RU" sz="1800" dirty="0"/>
              <a:t>Сотрудник должен принести оригинал справки СТД-Р при приеме на работу.</a:t>
            </a:r>
          </a:p>
          <a:p>
            <a:pPr marL="0" indent="0">
              <a:buNone/>
            </a:pPr>
            <a:endParaRPr lang="ru-RU" sz="1800" dirty="0"/>
          </a:p>
          <a:p>
            <a:pPr marL="0" indent="0">
              <a:buNone/>
            </a:pPr>
            <a:r>
              <a:rPr lang="ru-RU" sz="1800" dirty="0"/>
              <a:t>Сотрудник при заключении трудового договора обязан предъявить работодателю сведения о трудовой деятельности по форме СТД-Р, если он отказался от ведения бумажной трудовой книжки. Сведения о трудовой деятельности можно использовать, чтобы посчитать трудовой стаж и внести записи в трудовую книжку.</a:t>
            </a:r>
          </a:p>
          <a:p>
            <a:pPr marL="0" indent="0">
              <a:buNone/>
            </a:pPr>
            <a:endParaRPr lang="ru-RU" sz="1800" dirty="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4370708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2000" dirty="0"/>
              <a:t>Нужно ли возвращать сотруднику при увольнении СТД-Р, который он принес при приеме на работу</a:t>
            </a:r>
            <a:endParaRPr lang="ru-RU" sz="2000" dirty="0">
              <a:latin typeface="Arial" charset="0"/>
              <a:cs typeface="Arial" charset="0"/>
            </a:endParaRPr>
          </a:p>
        </p:txBody>
      </p:sp>
      <p:sp>
        <p:nvSpPr>
          <p:cNvPr id="18435" name="Содержимое 2"/>
          <p:cNvSpPr>
            <a:spLocks noGrp="1"/>
          </p:cNvSpPr>
          <p:nvPr>
            <p:ph idx="4294967295"/>
          </p:nvPr>
        </p:nvSpPr>
        <p:spPr>
          <a:xfrm>
            <a:off x="539552" y="1988840"/>
            <a:ext cx="8136904" cy="4176464"/>
          </a:xfrm>
          <a:prstGeom prst="rect">
            <a:avLst/>
          </a:prstGeom>
        </p:spPr>
        <p:txBody>
          <a:bodyPr/>
          <a:lstStyle/>
          <a:p>
            <a:pPr marL="0" indent="0">
              <a:buNone/>
            </a:pPr>
            <a:r>
              <a:rPr lang="ru-RU" sz="1800" dirty="0"/>
              <a:t>Нет, не нужно.</a:t>
            </a:r>
          </a:p>
          <a:p>
            <a:pPr marL="0" indent="0">
              <a:buNone/>
            </a:pPr>
            <a:endParaRPr lang="ru-RU" sz="1800" dirty="0"/>
          </a:p>
          <a:p>
            <a:pPr marL="0" indent="0">
              <a:buNone/>
            </a:pPr>
            <a:r>
              <a:rPr lang="ru-RU" sz="1800" dirty="0"/>
              <a:t>Справка СТД-Р, которую сотрудник принес при приеме на работу остается у работодателя и после увольнения сотрудника. Закон не требует возвращать ее работнику при увольнении.</a:t>
            </a:r>
          </a:p>
          <a:p>
            <a:pPr marL="0" indent="0">
              <a:buNone/>
            </a:pPr>
            <a:endParaRPr lang="ru-RU" sz="1800" dirty="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39592690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2000" dirty="0"/>
              <a:t>Можно ли из справки СТД-Р узнать подавал ли сотрудник на прошлой работе заявление о выборе электронной трудовой книжки</a:t>
            </a:r>
            <a:endParaRPr lang="ru-RU" sz="2000" dirty="0">
              <a:latin typeface="Arial" charset="0"/>
              <a:cs typeface="Arial" charset="0"/>
            </a:endParaRPr>
          </a:p>
        </p:txBody>
      </p:sp>
      <p:sp>
        <p:nvSpPr>
          <p:cNvPr id="18435" name="Содержимое 2"/>
          <p:cNvSpPr>
            <a:spLocks noGrp="1"/>
          </p:cNvSpPr>
          <p:nvPr>
            <p:ph idx="4294967295"/>
          </p:nvPr>
        </p:nvSpPr>
        <p:spPr>
          <a:xfrm>
            <a:off x="539552" y="2420888"/>
            <a:ext cx="8136904" cy="3744416"/>
          </a:xfrm>
          <a:prstGeom prst="rect">
            <a:avLst/>
          </a:prstGeom>
        </p:spPr>
        <p:txBody>
          <a:bodyPr/>
          <a:lstStyle/>
          <a:p>
            <a:pPr marL="0" indent="0">
              <a:buNone/>
            </a:pPr>
            <a:r>
              <a:rPr lang="ru-RU" sz="1800" dirty="0"/>
              <a:t>Да, можно.</a:t>
            </a:r>
          </a:p>
          <a:p>
            <a:pPr marL="0" indent="0">
              <a:buNone/>
            </a:pPr>
            <a:r>
              <a:rPr lang="ru-RU" sz="1800" dirty="0" smtClean="0"/>
              <a:t>Раздел </a:t>
            </a:r>
            <a:r>
              <a:rPr lang="ru-RU" sz="1800" dirty="0"/>
              <a:t>справки СТД-Р заполняют только в случае, если сотрудник уже принес заявление о выборе формата трудовой книжки. Поэтому если сотрудник подал заявление о представлении сведений о трудовой деятельности в электронном виде на прошлой работе, то в справке будет указана дата подачи заявления в строке «Подано заявление о представлении сведений о трудовой деятельности» формы СТД-Р (</a:t>
            </a:r>
            <a:r>
              <a:rPr lang="ru-RU" sz="1800" dirty="0">
                <a:hlinkClick r:id="rId2" tooltip="[#244] "/>
              </a:rPr>
              <a:t>п. 2.3 Порядка заполнения, утв. приказом Минтруда от 20.01.2020 № 23н</a:t>
            </a:r>
            <a:r>
              <a:rPr lang="ru-RU" sz="1800" dirty="0"/>
              <a:t>).</a:t>
            </a:r>
          </a:p>
          <a:p>
            <a:pPr marL="0" indent="0">
              <a:buNone/>
            </a:pPr>
            <a:endParaRPr lang="ru-RU" sz="1800" dirty="0"/>
          </a:p>
          <a:p>
            <a:pPr marL="0" indent="0">
              <a:buNone/>
            </a:pPr>
            <a:r>
              <a:rPr lang="ru-RU" sz="1800" dirty="0"/>
              <a:t>Для вас такая отметка будет означать, что прошлый работодатель уже уведомил работника об изменениях в законах по трудовым книжкам и вам это делать не нужно, если ваш сотрудник отказался от бумажной трудовой книжки.</a:t>
            </a:r>
          </a:p>
          <a:p>
            <a:pPr marL="0" indent="0">
              <a:buNone/>
            </a:pPr>
            <a:endParaRPr lang="ru-RU" sz="1800" dirty="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55375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3200" dirty="0" smtClean="0">
                <a:latin typeface="Arial" charset="0"/>
                <a:cs typeface="Arial" charset="0"/>
              </a:rPr>
              <a:t>Ответственность за </a:t>
            </a:r>
            <a:r>
              <a:rPr lang="ru-RU" sz="3200" dirty="0" err="1" smtClean="0">
                <a:latin typeface="Arial" charset="0"/>
                <a:cs typeface="Arial" charset="0"/>
              </a:rPr>
              <a:t>неуведомление</a:t>
            </a:r>
            <a:endParaRPr lang="ru-RU" sz="3200" dirty="0">
              <a:latin typeface="Arial" charset="0"/>
              <a:cs typeface="Arial" charset="0"/>
            </a:endParaRPr>
          </a:p>
        </p:txBody>
      </p:sp>
      <p:sp>
        <p:nvSpPr>
          <p:cNvPr id="17411" name="Содержимое 2"/>
          <p:cNvSpPr>
            <a:spLocks noGrp="1"/>
          </p:cNvSpPr>
          <p:nvPr>
            <p:ph idx="4294967295"/>
          </p:nvPr>
        </p:nvSpPr>
        <p:spPr>
          <a:xfrm>
            <a:off x="611560" y="2132856"/>
            <a:ext cx="7920880" cy="3257203"/>
          </a:xfrm>
          <a:prstGeom prst="rect">
            <a:avLst/>
          </a:prstGeom>
        </p:spPr>
        <p:txBody>
          <a:bodyPr/>
          <a:lstStyle/>
          <a:p>
            <a:pPr marL="0" indent="0">
              <a:buNone/>
            </a:pPr>
            <a:r>
              <a:rPr lang="ru-RU" sz="1800" dirty="0"/>
              <a:t>Отдельных штрафов за то, что не вовремя или неправильно уведомили сотрудников, в законе нет. </a:t>
            </a:r>
            <a:endParaRPr lang="ru-RU" sz="1800" dirty="0" smtClean="0"/>
          </a:p>
          <a:p>
            <a:pPr marL="0" indent="0">
              <a:buNone/>
            </a:pPr>
            <a:r>
              <a:rPr lang="ru-RU" sz="1800" dirty="0" smtClean="0"/>
              <a:t>Но </a:t>
            </a:r>
            <a:r>
              <a:rPr lang="ru-RU" sz="1800" dirty="0"/>
              <a:t>такие действия ГИТ может квалифицировать, как нарушение прав сотрудников. </a:t>
            </a:r>
            <a:endParaRPr lang="ru-RU" sz="1800" dirty="0" smtClean="0"/>
          </a:p>
          <a:p>
            <a:pPr marL="0" indent="0">
              <a:buNone/>
            </a:pPr>
            <a:endParaRPr lang="ru-RU" sz="1800" dirty="0"/>
          </a:p>
          <a:p>
            <a:pPr marL="0" indent="0">
              <a:buNone/>
            </a:pPr>
            <a:r>
              <a:rPr lang="ru-RU" sz="1800" dirty="0" smtClean="0"/>
              <a:t>Инспекторы </a:t>
            </a:r>
            <a:r>
              <a:rPr lang="ru-RU" sz="1800" dirty="0"/>
              <a:t>могут применить общие нормы ответственности за нарушение ТК. За первое нарушение штраф для организаций это штраф от 30 000 до 50 000 руб. (</a:t>
            </a:r>
            <a:r>
              <a:rPr lang="ru-RU" sz="1800" dirty="0">
                <a:hlinkClick r:id="rId2" tooltip="[#1498] "/>
              </a:rPr>
              <a:t>ч. 1 ст. 5.27 КоАП</a:t>
            </a:r>
            <a:r>
              <a:rPr lang="ru-RU" sz="1800" dirty="0"/>
              <a:t>). За повторное нарушение штраф от 50 000 до 70 000 руб. (</a:t>
            </a:r>
            <a:r>
              <a:rPr lang="ru-RU" sz="1800" dirty="0">
                <a:hlinkClick r:id="rId3" tooltip="[#1499] "/>
              </a:rPr>
              <a:t>ч. 2 ст. 5.27 КоАП</a:t>
            </a:r>
            <a:r>
              <a:rPr lang="ru-RU" sz="1800" dirty="0"/>
              <a:t>).</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361567766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2000" dirty="0"/>
              <a:t>Где хранить справки СТД-Р</a:t>
            </a:r>
            <a:endParaRPr lang="ru-RU" sz="2000" dirty="0">
              <a:latin typeface="Arial" charset="0"/>
              <a:cs typeface="Arial" charset="0"/>
            </a:endParaRPr>
          </a:p>
        </p:txBody>
      </p:sp>
      <p:sp>
        <p:nvSpPr>
          <p:cNvPr id="18435" name="Содержимое 2"/>
          <p:cNvSpPr>
            <a:spLocks noGrp="1"/>
          </p:cNvSpPr>
          <p:nvPr>
            <p:ph idx="4294967295"/>
          </p:nvPr>
        </p:nvSpPr>
        <p:spPr>
          <a:xfrm>
            <a:off x="539552" y="1916832"/>
            <a:ext cx="8136904" cy="4248472"/>
          </a:xfrm>
          <a:prstGeom prst="rect">
            <a:avLst/>
          </a:prstGeom>
        </p:spPr>
        <p:txBody>
          <a:bodyPr/>
          <a:lstStyle/>
          <a:p>
            <a:pPr marL="0" indent="0">
              <a:buNone/>
            </a:pPr>
            <a:r>
              <a:rPr lang="ru-RU" sz="1800" dirty="0"/>
              <a:t>Храните справки СТД-Р в личном деле или заведите отдельную папку.</a:t>
            </a:r>
          </a:p>
          <a:p>
            <a:pPr marL="0" indent="0">
              <a:buNone/>
            </a:pPr>
            <a:endParaRPr lang="ru-RU" sz="1800" dirty="0"/>
          </a:p>
          <a:p>
            <a:pPr marL="0" indent="0">
              <a:buNone/>
            </a:pPr>
            <a:r>
              <a:rPr lang="ru-RU" sz="1800" dirty="0"/>
              <a:t>Конкретный порядок ведения документооборота в организации, в том числе ведения и хранения кадровых документов, организация устанавливает самостоятельно с учетом требований законодательства (</a:t>
            </a:r>
            <a:r>
              <a:rPr lang="ru-RU" sz="1800" dirty="0">
                <a:hlinkClick r:id="rId2" tooltip="[#163] "/>
              </a:rPr>
              <a:t>п. 2 ст. 12 Закона от 8 февраля 1998 г. № 14-ФЗ</a:t>
            </a:r>
            <a:r>
              <a:rPr lang="ru-RU" sz="1800" dirty="0"/>
              <a:t>). Исключением являются организации, в которых конкретный порядок закреплен на законодательном уровне.</a:t>
            </a:r>
          </a:p>
          <a:p>
            <a:pPr marL="0" indent="0">
              <a:buNone/>
            </a:pPr>
            <a:endParaRPr lang="ru-RU" sz="1800" dirty="0"/>
          </a:p>
          <a:p>
            <a:pPr marL="0" indent="0">
              <a:buNone/>
            </a:pPr>
            <a:r>
              <a:rPr lang="ru-RU" sz="1800" dirty="0"/>
              <a:t>Таким образом, каждая организация самостоятельно выбирает способ хранения справок СТД-Р сотрудников, за исключением организаций, в которых такой порядок закреплен законодательно. На практике организации либо хранят справки СТД-Р сотрудников в их личных делах, в случае если их ведут, либо в отдельных делах</a:t>
            </a:r>
            <a:r>
              <a:rPr lang="ru-RU" sz="1800" dirty="0" smtClean="0"/>
              <a:t>. </a:t>
            </a:r>
            <a:r>
              <a:rPr lang="ru-RU" sz="1800" dirty="0"/>
              <a:t>Срок хранения 50 лет.</a:t>
            </a:r>
          </a:p>
          <a:p>
            <a:pPr marL="0" indent="0">
              <a:buNone/>
            </a:pPr>
            <a:endParaRPr lang="ru-RU" sz="1800" dirty="0"/>
          </a:p>
          <a:p>
            <a:pPr marL="0" indent="0">
              <a:buNone/>
            </a:pPr>
            <a:endParaRPr lang="ru-RU" sz="1800" dirty="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399470525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2000" dirty="0" smtClean="0">
                <a:latin typeface="Arial" charset="0"/>
                <a:cs typeface="Arial" charset="0"/>
              </a:rPr>
              <a:t>Какая ответственность</a:t>
            </a:r>
            <a:endParaRPr lang="ru-RU" sz="2000" dirty="0">
              <a:latin typeface="Arial" charset="0"/>
              <a:cs typeface="Arial" charset="0"/>
            </a:endParaRPr>
          </a:p>
        </p:txBody>
      </p:sp>
      <p:sp>
        <p:nvSpPr>
          <p:cNvPr id="18435" name="Содержимое 2"/>
          <p:cNvSpPr>
            <a:spLocks noGrp="1"/>
          </p:cNvSpPr>
          <p:nvPr>
            <p:ph idx="4294967295"/>
          </p:nvPr>
        </p:nvSpPr>
        <p:spPr>
          <a:xfrm>
            <a:off x="539552" y="1916832"/>
            <a:ext cx="8136904" cy="4248472"/>
          </a:xfrm>
          <a:prstGeom prst="rect">
            <a:avLst/>
          </a:prstGeom>
        </p:spPr>
        <p:txBody>
          <a:bodyPr/>
          <a:lstStyle/>
          <a:p>
            <a:pPr marL="0" indent="0">
              <a:buNone/>
            </a:pPr>
            <a:r>
              <a:rPr lang="ru-RU" sz="1800" dirty="0" smtClean="0"/>
              <a:t>Если </a:t>
            </a:r>
            <a:r>
              <a:rPr lang="ru-RU" sz="1800" dirty="0"/>
              <a:t>не предоставить сведения по форме СТД-Р, то ответственность за нарушение трудового законодательства предусмотрена </a:t>
            </a:r>
            <a:r>
              <a:rPr lang="ru-RU" sz="1800" dirty="0">
                <a:hlinkClick r:id="rId2" tooltip="[#35] "/>
              </a:rPr>
              <a:t>частью 1</a:t>
            </a:r>
            <a:r>
              <a:rPr lang="ru-RU" sz="1800" dirty="0"/>
              <a:t> статьи 5.27 КоАП.</a:t>
            </a:r>
          </a:p>
          <a:p>
            <a:pPr marL="0" indent="0">
              <a:buNone/>
            </a:pPr>
            <a:endParaRPr lang="ru-RU" sz="1800" dirty="0" smtClean="0"/>
          </a:p>
          <a:p>
            <a:pPr marL="0" indent="0">
              <a:buNone/>
            </a:pPr>
            <a:r>
              <a:rPr lang="ru-RU" sz="1800" dirty="0" smtClean="0"/>
              <a:t>Для </a:t>
            </a:r>
            <a:r>
              <a:rPr lang="ru-RU" sz="1800" dirty="0"/>
              <a:t>должностных лиц и индивидуальных предпринимателей – предупреждение или штраф от 1000 до 5000 руб. Для организаций – предупреждение или штраф от 30 000 до 50 000 руб.</a:t>
            </a:r>
          </a:p>
          <a:p>
            <a:pPr marL="0" indent="0">
              <a:buNone/>
            </a:pPr>
            <a:endParaRPr lang="ru-RU" sz="1800" dirty="0"/>
          </a:p>
          <a:p>
            <a:pPr marL="0" indent="0">
              <a:buNone/>
            </a:pPr>
            <a:endParaRPr lang="ru-RU" sz="1800" dirty="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77104980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2000" dirty="0"/>
              <a:t>Кто оформляет форму СТД-ПФР</a:t>
            </a:r>
            <a:endParaRPr lang="ru-RU" sz="2000" dirty="0">
              <a:latin typeface="Arial" charset="0"/>
              <a:cs typeface="Arial" charset="0"/>
            </a:endParaRPr>
          </a:p>
        </p:txBody>
      </p:sp>
      <p:sp>
        <p:nvSpPr>
          <p:cNvPr id="18435" name="Содержимое 2"/>
          <p:cNvSpPr>
            <a:spLocks noGrp="1"/>
          </p:cNvSpPr>
          <p:nvPr>
            <p:ph idx="4294967295"/>
          </p:nvPr>
        </p:nvSpPr>
        <p:spPr>
          <a:xfrm>
            <a:off x="539552" y="1916832"/>
            <a:ext cx="8136904" cy="4248472"/>
          </a:xfrm>
          <a:prstGeom prst="rect">
            <a:avLst/>
          </a:prstGeom>
        </p:spPr>
        <p:txBody>
          <a:bodyPr/>
          <a:lstStyle/>
          <a:p>
            <a:pPr marL="0" indent="0">
              <a:buNone/>
            </a:pPr>
            <a:r>
              <a:rPr lang="ru-RU" sz="1800" dirty="0"/>
              <a:t>Справку СТД-ПФР оформляет Пенсионный фонд.</a:t>
            </a:r>
          </a:p>
          <a:p>
            <a:pPr marL="0" indent="0">
              <a:buNone/>
            </a:pPr>
            <a:r>
              <a:rPr lang="ru-RU" sz="1800" dirty="0" smtClean="0"/>
              <a:t>Справка </a:t>
            </a:r>
            <a:r>
              <a:rPr lang="ru-RU" sz="1800" dirty="0"/>
              <a:t>из Пенсионного фонда по форме СТД-ПФР полностью дублирует информацию из системы ведомства. То есть СТД-ПФР представляет собой выписку из электронного реестра ПФР с данными о трудовой деятельности работника и выдается по его запросу.</a:t>
            </a:r>
          </a:p>
          <a:p>
            <a:pPr marL="0" indent="0">
              <a:buNone/>
            </a:pPr>
            <a:r>
              <a:rPr lang="ru-RU" sz="1800" dirty="0" smtClean="0"/>
              <a:t>Внешне </a:t>
            </a:r>
            <a:r>
              <a:rPr lang="ru-RU" sz="1800" dirty="0"/>
              <a:t>справка СТД-ПФР похожа на СТД-Р и на СЗВ-ТД. Разница в том, что эта форма покажет кадровику, какие кадровые события происходили с сотрудником в тех компаниях, которые подали на него отчеты СЗВ-ТД. Информация о том, подавал ли сотрудник заявление с решением насчет трудовой книжки, в справке тоже будет.</a:t>
            </a:r>
          </a:p>
          <a:p>
            <a:pPr marL="0" indent="0">
              <a:buNone/>
            </a:pPr>
            <a:r>
              <a:rPr lang="ru-RU" sz="1800" dirty="0"/>
              <a:t>Работник может принести вам справку СТД-ПФР на бумаге с подписью специалиста ПФР и печатью фонда, или в электронном виде с электронной подписью. Такой вариант возможен, если справку сотрудник заказал через личный кабинет на сайте Пенсионного фонда или через портал </a:t>
            </a:r>
            <a:r>
              <a:rPr lang="ru-RU" sz="1800" dirty="0" err="1"/>
              <a:t>Госуслуг</a:t>
            </a:r>
            <a:r>
              <a:rPr lang="ru-RU" sz="1800" dirty="0"/>
              <a:t> (</a:t>
            </a:r>
            <a:r>
              <a:rPr lang="ru-RU" sz="1800" dirty="0">
                <a:hlinkClick r:id="rId2" tooltip="[#797] "/>
              </a:rPr>
              <a:t>п. 3.6-3.7 Порядка заполнения, утв. приказом Минтруда от 20.01.2020 № 23н</a:t>
            </a:r>
            <a:r>
              <a:rPr lang="ru-RU" sz="1800" dirty="0"/>
              <a:t>).</a:t>
            </a:r>
          </a:p>
          <a:p>
            <a:pPr marL="0" indent="0">
              <a:buNone/>
            </a:pPr>
            <a:endParaRPr lang="ru-RU" sz="1800" dirty="0"/>
          </a:p>
          <a:p>
            <a:pPr marL="0" indent="0">
              <a:buNone/>
            </a:pPr>
            <a:endParaRPr lang="ru-RU" sz="1800" dirty="0"/>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93770592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3200" dirty="0" smtClean="0">
                <a:latin typeface="Arial" charset="0"/>
                <a:cs typeface="Arial" charset="0"/>
              </a:rPr>
              <a:t>Чек-лист дел до конца декабря</a:t>
            </a:r>
            <a:br>
              <a:rPr lang="ru-RU" sz="3200" dirty="0" smtClean="0">
                <a:latin typeface="Arial" charset="0"/>
                <a:cs typeface="Arial" charset="0"/>
              </a:rPr>
            </a:br>
            <a:endParaRPr lang="ru-RU" sz="3200" dirty="0">
              <a:latin typeface="Arial" charset="0"/>
              <a:cs typeface="Arial" charset="0"/>
            </a:endParaRPr>
          </a:p>
        </p:txBody>
      </p:sp>
      <p:sp>
        <p:nvSpPr>
          <p:cNvPr id="18435" name="Содержимое 2"/>
          <p:cNvSpPr>
            <a:spLocks noGrp="1"/>
          </p:cNvSpPr>
          <p:nvPr>
            <p:ph idx="4294967295"/>
          </p:nvPr>
        </p:nvSpPr>
        <p:spPr>
          <a:xfrm>
            <a:off x="539552" y="1988840"/>
            <a:ext cx="8136904" cy="4176464"/>
          </a:xfrm>
          <a:prstGeom prst="rect">
            <a:avLst/>
          </a:prstGeom>
        </p:spPr>
        <p:txBody>
          <a:bodyPr/>
          <a:lstStyle/>
          <a:p>
            <a:pPr marL="0" indent="0">
              <a:buNone/>
            </a:pPr>
            <a:r>
              <a:rPr lang="ru-RU" sz="1800" b="1" dirty="0"/>
              <a:t>Подать в Пенсионный фонд отчет СЗВ-ТД по сотрудникам, которые написали заявления о выборе формата трудовой книжки:</a:t>
            </a:r>
          </a:p>
          <a:p>
            <a:pPr marL="0" indent="0">
              <a:buNone/>
            </a:pPr>
            <a:endParaRPr lang="ru-RU" sz="1800" b="1" dirty="0"/>
          </a:p>
          <a:p>
            <a:r>
              <a:rPr lang="ru-RU" sz="1800" dirty="0"/>
              <a:t>Подготовить отчет СЗВ-ТД на каждого работника, в котором отразить дату подачи заявления о выборе формата трудовой книжки.</a:t>
            </a:r>
          </a:p>
          <a:p>
            <a:r>
              <a:rPr lang="ru-RU" sz="1800" dirty="0"/>
              <a:t>Сдать отчет не позже 15-го числа месяца, который следует за месяцем, когда сотрудник подал заявление.</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406622930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3200" dirty="0" smtClean="0">
                <a:latin typeface="Arial" charset="0"/>
                <a:cs typeface="Arial" charset="0"/>
              </a:rPr>
              <a:t>Сроки сдачи СЗВ-ТД</a:t>
            </a:r>
            <a:endParaRPr lang="ru-RU" sz="3200" dirty="0">
              <a:latin typeface="Arial" charset="0"/>
              <a:cs typeface="Arial" charset="0"/>
            </a:endParaRPr>
          </a:p>
        </p:txBody>
      </p:sp>
      <p:sp>
        <p:nvSpPr>
          <p:cNvPr id="18435" name="Содержимое 2"/>
          <p:cNvSpPr>
            <a:spLocks noGrp="1"/>
          </p:cNvSpPr>
          <p:nvPr>
            <p:ph idx="4294967295"/>
          </p:nvPr>
        </p:nvSpPr>
        <p:spPr>
          <a:xfrm>
            <a:off x="539552" y="1988840"/>
            <a:ext cx="8136904" cy="4176464"/>
          </a:xfrm>
          <a:prstGeom prst="rect">
            <a:avLst/>
          </a:prstGeom>
        </p:spPr>
        <p:txBody>
          <a:bodyPr/>
          <a:lstStyle/>
          <a:p>
            <a:pPr marL="0" indent="0">
              <a:buNone/>
            </a:pPr>
            <a:r>
              <a:rPr lang="ru-RU" sz="1800" dirty="0"/>
              <a:t>С</a:t>
            </a:r>
            <a:r>
              <a:rPr lang="ru-RU" sz="1800" dirty="0" smtClean="0"/>
              <a:t>ведения </a:t>
            </a:r>
            <a:r>
              <a:rPr lang="ru-RU" sz="1800" dirty="0"/>
              <a:t>по форме СЗВ-ТД сдавайте ежемесячно не позднее 15-го числа месяца, следующего за месяцем, в котором по сотруднику были кадровые изменения или он подал заявление о продолжении ведения бумажной трудовой книжки либо о представлении сведений о трудовой деятельности в электронном виде (</a:t>
            </a:r>
            <a:r>
              <a:rPr lang="ru-RU" sz="1800" dirty="0">
                <a:hlinkClick r:id="rId2" tooltip="[#283] "/>
              </a:rPr>
              <a:t>п. 1.5</a:t>
            </a:r>
            <a:r>
              <a:rPr lang="ru-RU" sz="1800" dirty="0"/>
              <a:t> порядка, утв. </a:t>
            </a:r>
            <a:r>
              <a:rPr lang="ru-RU" sz="1800" dirty="0">
                <a:hlinkClick r:id="rId3" tooltip="[#284] "/>
              </a:rPr>
              <a:t>постановлением Правления Пенсионного фонда от 25.12.2019 № 730п</a:t>
            </a:r>
            <a:r>
              <a:rPr lang="ru-RU" sz="1800" dirty="0"/>
              <a:t>).</a:t>
            </a:r>
          </a:p>
          <a:p>
            <a:pPr marL="0" indent="0">
              <a:buNone/>
            </a:pPr>
            <a:endParaRPr lang="ru-RU" sz="1800" dirty="0" smtClean="0"/>
          </a:p>
          <a:p>
            <a:pPr marL="0" indent="0">
              <a:buNone/>
            </a:pPr>
            <a:r>
              <a:rPr lang="ru-RU" sz="1800" dirty="0" smtClean="0"/>
              <a:t>Если </a:t>
            </a:r>
            <a:r>
              <a:rPr lang="ru-RU" sz="1800" dirty="0"/>
              <a:t>срок сдачи сведений совпадает с выходным или нерабочим праздничным днем, вы вправе отчитаться в ближайший следующий рабочий день (</a:t>
            </a:r>
            <a:r>
              <a:rPr lang="ru-RU" sz="1800" dirty="0">
                <a:hlinkClick r:id="rId4" tooltip="[#13] "/>
              </a:rPr>
              <a:t>ст. 193 ГК</a:t>
            </a:r>
            <a:r>
              <a:rPr lang="ru-RU" sz="1800" dirty="0"/>
              <a:t>).</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24834312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Заголовок 1"/>
          <p:cNvSpPr>
            <a:spLocks noGrp="1"/>
          </p:cNvSpPr>
          <p:nvPr>
            <p:ph type="title" idx="4294967295"/>
          </p:nvPr>
        </p:nvSpPr>
        <p:spPr>
          <a:xfrm>
            <a:off x="611560" y="1124743"/>
            <a:ext cx="8229600" cy="1008063"/>
          </a:xfrm>
          <a:prstGeom prst="rect">
            <a:avLst/>
          </a:prstGeom>
        </p:spPr>
        <p:txBody>
          <a:bodyPr/>
          <a:lstStyle/>
          <a:p>
            <a:pPr algn="l"/>
            <a:r>
              <a:rPr lang="ru-RU" sz="3200" dirty="0" smtClean="0">
                <a:latin typeface="Arial" charset="0"/>
                <a:cs typeface="Arial" charset="0"/>
              </a:rPr>
              <a:t>Специальные сроки в 2020 году</a:t>
            </a:r>
            <a:endParaRPr lang="ru-RU" sz="3200" dirty="0">
              <a:latin typeface="Arial" charset="0"/>
              <a:cs typeface="Arial" charset="0"/>
            </a:endParaRPr>
          </a:p>
        </p:txBody>
      </p:sp>
      <p:sp>
        <p:nvSpPr>
          <p:cNvPr id="20483" name="Содержимое 2"/>
          <p:cNvSpPr>
            <a:spLocks noGrp="1"/>
          </p:cNvSpPr>
          <p:nvPr>
            <p:ph idx="4294967295"/>
          </p:nvPr>
        </p:nvSpPr>
        <p:spPr>
          <a:xfrm>
            <a:off x="611560" y="2027749"/>
            <a:ext cx="8086453" cy="3201451"/>
          </a:xfrm>
          <a:prstGeom prst="rect">
            <a:avLst/>
          </a:prstGeom>
          <a:noFill/>
        </p:spPr>
        <p:txBody>
          <a:bodyPr/>
          <a:lstStyle/>
          <a:p>
            <a:pPr marL="0" indent="0">
              <a:buNone/>
            </a:pPr>
            <a:r>
              <a:rPr lang="ru-RU" sz="1700" dirty="0" smtClean="0"/>
              <a:t>Правительство с 1 апреля установило специальные сроки сдачи отчета СЗВ-ТД.</a:t>
            </a:r>
          </a:p>
          <a:p>
            <a:pPr marL="0" indent="0">
              <a:buNone/>
            </a:pPr>
            <a:r>
              <a:rPr lang="ru-RU" sz="1700" dirty="0" smtClean="0"/>
              <a:t>Срок - н</a:t>
            </a:r>
            <a:r>
              <a:rPr lang="ru-RU" sz="1800" dirty="0" smtClean="0"/>
              <a:t>е </a:t>
            </a:r>
            <a:r>
              <a:rPr lang="ru-RU" sz="1800" dirty="0"/>
              <a:t>позднее рабочего дня, который следует за днем издания приказа о приеме или увольнении сотрудника. </a:t>
            </a:r>
            <a:endParaRPr lang="ru-RU" sz="1800" dirty="0" smtClean="0"/>
          </a:p>
          <a:p>
            <a:pPr marL="0" indent="0">
              <a:buNone/>
            </a:pPr>
            <a:endParaRPr lang="ru-RU" sz="1800" dirty="0"/>
          </a:p>
          <a:p>
            <a:pPr marL="0" indent="0">
              <a:buNone/>
            </a:pPr>
            <a:r>
              <a:rPr lang="ru-RU" sz="1800" dirty="0" smtClean="0"/>
              <a:t>При </a:t>
            </a:r>
            <a:r>
              <a:rPr lang="ru-RU" sz="1800" dirty="0"/>
              <a:t>переводе сотрудника на другую работу и при подаче заявления о выборе формата трудовой книжки, сведения СЗВ-ТД нужно подавать не позднее 15 числа, месяца следующего за месяцем, в котором были перевод на другую постоянную работу или подача заявления.</a:t>
            </a:r>
            <a:endParaRPr lang="ru-RU" sz="1700" dirty="0"/>
          </a:p>
        </p:txBody>
      </p:sp>
      <p:sp>
        <p:nvSpPr>
          <p:cNvPr id="5" name="Прямоугольник 4"/>
          <p:cNvSpPr/>
          <p:nvPr/>
        </p:nvSpPr>
        <p:spPr>
          <a:xfrm>
            <a:off x="632908" y="5498648"/>
            <a:ext cx="7827524" cy="307777"/>
          </a:xfrm>
          <a:prstGeom prst="rect">
            <a:avLst/>
          </a:prstGeom>
          <a:solidFill>
            <a:srgbClr val="FEE6BA"/>
          </a:solidFill>
          <a:ln>
            <a:noFill/>
          </a:ln>
        </p:spPr>
        <p:txBody>
          <a:bodyPr wrap="square">
            <a:spAutoFit/>
          </a:bodyPr>
          <a:lstStyle/>
          <a:p>
            <a:endParaRPr lang="ru-RU" sz="1400" dirty="0"/>
          </a:p>
        </p:txBody>
      </p:sp>
      <p:pic>
        <p:nvPicPr>
          <p:cNvPr id="6" name="Рисунок 5">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3200" dirty="0" smtClean="0">
                <a:latin typeface="Arial" charset="0"/>
                <a:cs typeface="Arial" charset="0"/>
              </a:rPr>
              <a:t>Сроки сдачи СЗВ-ТД с 2021 года</a:t>
            </a:r>
            <a:endParaRPr lang="ru-RU" sz="3200" dirty="0">
              <a:latin typeface="Arial" charset="0"/>
              <a:cs typeface="Arial" charset="0"/>
            </a:endParaRPr>
          </a:p>
        </p:txBody>
      </p:sp>
      <p:sp>
        <p:nvSpPr>
          <p:cNvPr id="18435" name="Содержимое 2"/>
          <p:cNvSpPr>
            <a:spLocks noGrp="1"/>
          </p:cNvSpPr>
          <p:nvPr>
            <p:ph idx="4294967295"/>
          </p:nvPr>
        </p:nvSpPr>
        <p:spPr>
          <a:xfrm>
            <a:off x="539552" y="1988840"/>
            <a:ext cx="8136904" cy="4176464"/>
          </a:xfrm>
          <a:prstGeom prst="rect">
            <a:avLst/>
          </a:prstGeom>
        </p:spPr>
        <p:txBody>
          <a:bodyPr/>
          <a:lstStyle/>
          <a:p>
            <a:pPr marL="0" indent="0">
              <a:buNone/>
            </a:pPr>
            <a:r>
              <a:rPr lang="ru-RU" sz="1800" dirty="0"/>
              <a:t/>
            </a:r>
            <a:br>
              <a:rPr lang="ru-RU" sz="1800" dirty="0"/>
            </a:br>
            <a:r>
              <a:rPr lang="ru-RU" sz="1800" dirty="0"/>
              <a:t>С 1 января 2021 года сведения по форме СЗВ-ТД подавайте не позднее следующего рабочего дня после даты издания приказа о приеме либо об увольнении сотрудника. А в случае других кадровых изменений, например, при переводе на другую должность, сведения продолжайте подавать ежемесячно (</a:t>
            </a:r>
            <a:r>
              <a:rPr lang="ru-RU" sz="1800" dirty="0">
                <a:hlinkClick r:id="rId2" tooltip="[#285] "/>
              </a:rPr>
              <a:t>п. 1.8</a:t>
            </a:r>
            <a:r>
              <a:rPr lang="ru-RU" sz="1800" dirty="0"/>
              <a:t> порядка, утв. </a:t>
            </a:r>
            <a:r>
              <a:rPr lang="ru-RU" sz="1800" dirty="0">
                <a:hlinkClick r:id="rId3" tooltip="[#286] "/>
              </a:rPr>
              <a:t>постановлением Правления Пенсионного фонда от 25.12.2019 № 730п</a:t>
            </a:r>
            <a:r>
              <a:rPr lang="ru-RU" sz="1800" dirty="0"/>
              <a:t>).</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40787824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Заголовок 1"/>
          <p:cNvSpPr>
            <a:spLocks noGrp="1"/>
          </p:cNvSpPr>
          <p:nvPr>
            <p:ph type="title" idx="4294967295"/>
          </p:nvPr>
        </p:nvSpPr>
        <p:spPr>
          <a:xfrm>
            <a:off x="611560" y="1124743"/>
            <a:ext cx="8229600" cy="1008063"/>
          </a:xfrm>
          <a:prstGeom prst="rect">
            <a:avLst/>
          </a:prstGeom>
        </p:spPr>
        <p:txBody>
          <a:bodyPr/>
          <a:lstStyle/>
          <a:p>
            <a:pPr algn="l"/>
            <a:r>
              <a:rPr lang="ru-RU" sz="3200" dirty="0">
                <a:latin typeface="Arial" charset="0"/>
                <a:cs typeface="Arial" charset="0"/>
              </a:rPr>
              <a:t>Случаи подачи отчета</a:t>
            </a:r>
          </a:p>
        </p:txBody>
      </p:sp>
      <p:sp>
        <p:nvSpPr>
          <p:cNvPr id="20483" name="Содержимое 2"/>
          <p:cNvSpPr>
            <a:spLocks noGrp="1"/>
          </p:cNvSpPr>
          <p:nvPr>
            <p:ph idx="4294967295"/>
          </p:nvPr>
        </p:nvSpPr>
        <p:spPr>
          <a:xfrm>
            <a:off x="611560" y="2027749"/>
            <a:ext cx="8086453" cy="3201451"/>
          </a:xfrm>
          <a:prstGeom prst="rect">
            <a:avLst/>
          </a:prstGeom>
          <a:noFill/>
        </p:spPr>
        <p:txBody>
          <a:bodyPr/>
          <a:lstStyle/>
          <a:p>
            <a:pPr marL="0" indent="0">
              <a:buNone/>
            </a:pPr>
            <a:r>
              <a:rPr lang="ru-RU" sz="1700" dirty="0"/>
              <a:t>Перечень кадровых изменений, которые нужно внести в СЗВ-ТД:</a:t>
            </a:r>
          </a:p>
          <a:p>
            <a:pPr lvl="0"/>
            <a:r>
              <a:rPr lang="ru-RU" sz="1700" dirty="0"/>
              <a:t>прием на работу;</a:t>
            </a:r>
          </a:p>
          <a:p>
            <a:pPr lvl="0"/>
            <a:r>
              <a:rPr lang="ru-RU" sz="1700" dirty="0"/>
              <a:t>перевод на другую постоянную работу;</a:t>
            </a:r>
          </a:p>
          <a:p>
            <a:pPr lvl="0"/>
            <a:r>
              <a:rPr lang="ru-RU" sz="1700" dirty="0"/>
              <a:t>увольнение;</a:t>
            </a:r>
          </a:p>
          <a:p>
            <a:pPr lvl="0"/>
            <a:r>
              <a:rPr lang="ru-RU" sz="1700" dirty="0"/>
              <a:t>установление второй или следующей профессии или иной квалификации;</a:t>
            </a:r>
          </a:p>
          <a:p>
            <a:pPr lvl="0"/>
            <a:r>
              <a:rPr lang="ru-RU" sz="1700" dirty="0" smtClean="0"/>
              <a:t>лишение </a:t>
            </a:r>
            <a:r>
              <a:rPr lang="ru-RU" sz="1700" dirty="0"/>
              <a:t>права в соответствии с приговором суда занимать определенные должности или заниматься определенной</a:t>
            </a:r>
            <a:r>
              <a:rPr lang="en-US" sz="1700" dirty="0"/>
              <a:t> </a:t>
            </a:r>
            <a:r>
              <a:rPr lang="ru-RU" sz="1700" dirty="0"/>
              <a:t>деятельностью;</a:t>
            </a:r>
          </a:p>
          <a:p>
            <a:pPr lvl="0"/>
            <a:r>
              <a:rPr lang="ru-RU" sz="1700" dirty="0"/>
              <a:t>переименование работодателя.</a:t>
            </a:r>
          </a:p>
        </p:txBody>
      </p:sp>
      <p:sp>
        <p:nvSpPr>
          <p:cNvPr id="5" name="Прямоугольник 4"/>
          <p:cNvSpPr/>
          <p:nvPr/>
        </p:nvSpPr>
        <p:spPr>
          <a:xfrm>
            <a:off x="632908" y="5498648"/>
            <a:ext cx="7827524" cy="738664"/>
          </a:xfrm>
          <a:prstGeom prst="rect">
            <a:avLst/>
          </a:prstGeom>
          <a:solidFill>
            <a:srgbClr val="FEE6BA"/>
          </a:solidFill>
          <a:ln>
            <a:noFill/>
          </a:ln>
        </p:spPr>
        <p:txBody>
          <a:bodyPr wrap="square">
            <a:spAutoFit/>
          </a:bodyPr>
          <a:lstStyle/>
          <a:p>
            <a:r>
              <a:rPr lang="ru-RU" sz="1400" dirty="0"/>
              <a:t>Также заполните форму СЗВ-ТД на сотрудника, если он в отчетном месяце</a:t>
            </a:r>
            <a:r>
              <a:rPr lang="en-US" sz="1400" dirty="0"/>
              <a:t> </a:t>
            </a:r>
            <a:r>
              <a:rPr lang="ru-RU" sz="1400" dirty="0"/>
              <a:t>подал </a:t>
            </a:r>
            <a:endParaRPr lang="en-US" sz="1400" dirty="0"/>
          </a:p>
          <a:p>
            <a:r>
              <a:rPr lang="ru-RU" sz="1400" dirty="0"/>
              <a:t>заявление о продолжении вести бумажную трудовую книжку, либо заявление </a:t>
            </a:r>
            <a:endParaRPr lang="en-US" sz="1400" dirty="0"/>
          </a:p>
          <a:p>
            <a:r>
              <a:rPr lang="ru-RU" sz="1400" dirty="0"/>
              <a:t>о предоставлении сведений о трудовой деятельности. </a:t>
            </a:r>
          </a:p>
        </p:txBody>
      </p:sp>
      <p:pic>
        <p:nvPicPr>
          <p:cNvPr id="6" name="Рисунок 5">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76430365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3200" dirty="0" smtClean="0">
                <a:latin typeface="Arial" charset="0"/>
                <a:cs typeface="Arial" charset="0"/>
              </a:rPr>
              <a:t>Как заполнить</a:t>
            </a:r>
            <a:endParaRPr lang="ru-RU" sz="3200" dirty="0">
              <a:latin typeface="Arial" charset="0"/>
              <a:cs typeface="Arial" charset="0"/>
            </a:endParaRPr>
          </a:p>
        </p:txBody>
      </p:sp>
      <p:sp>
        <p:nvSpPr>
          <p:cNvPr id="18435" name="Содержимое 2"/>
          <p:cNvSpPr>
            <a:spLocks noGrp="1"/>
          </p:cNvSpPr>
          <p:nvPr>
            <p:ph idx="4294967295"/>
          </p:nvPr>
        </p:nvSpPr>
        <p:spPr>
          <a:xfrm>
            <a:off x="539552" y="1988840"/>
            <a:ext cx="8136904" cy="4176464"/>
          </a:xfrm>
          <a:prstGeom prst="rect">
            <a:avLst/>
          </a:prstGeom>
        </p:spPr>
        <p:txBody>
          <a:bodyPr/>
          <a:lstStyle/>
          <a:p>
            <a:pPr marL="0" indent="0">
              <a:buNone/>
            </a:pPr>
            <a:r>
              <a:rPr lang="ru-RU" sz="1800" dirty="0" smtClean="0"/>
              <a:t>Когда </a:t>
            </a:r>
            <a:r>
              <a:rPr lang="ru-RU" sz="1800" dirty="0"/>
              <a:t>заполняете форму СЗВ-ТД на сотрудника впервые в 2020 году, одновременно с кадровыми изменениями предоставьте сведения о его трудовой деятельности в вашей организации по состоянию на 1 января 2020 года. То есть о последнем на эту дату кадровом изменении (</a:t>
            </a:r>
            <a:r>
              <a:rPr lang="ru-RU" sz="1800" dirty="0">
                <a:hlinkClick r:id="rId2" tooltip="[#289] "/>
              </a:rPr>
              <a:t>п. 1.7</a:t>
            </a:r>
            <a:r>
              <a:rPr lang="ru-RU" sz="1800" dirty="0"/>
              <a:t> порядка, утв. </a:t>
            </a:r>
            <a:r>
              <a:rPr lang="ru-RU" sz="1800" dirty="0">
                <a:hlinkClick r:id="rId3" tooltip="[#290] "/>
              </a:rPr>
              <a:t>постановлением Правления Пенсионного фонда от 25.12.2019 № 730п</a:t>
            </a:r>
            <a:r>
              <a:rPr lang="ru-RU" sz="1800" dirty="0"/>
              <a:t>). </a:t>
            </a:r>
            <a:endParaRPr lang="ru-RU" sz="1800" dirty="0" smtClean="0"/>
          </a:p>
          <a:p>
            <a:pPr marL="0" indent="0">
              <a:buNone/>
            </a:pPr>
            <a:endParaRPr lang="ru-RU" sz="1800" dirty="0"/>
          </a:p>
          <a:p>
            <a:pPr marL="0" indent="0">
              <a:buNone/>
            </a:pPr>
            <a:r>
              <a:rPr lang="ru-RU" sz="1800" dirty="0" smtClean="0"/>
              <a:t>Аналогично </a:t>
            </a:r>
            <a:r>
              <a:rPr lang="ru-RU" sz="1800" dirty="0"/>
              <a:t>заполните форму, если первое кадровое изменение по сотруднику произошло в любом месяце в течение 2020 года.</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19468426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3200" dirty="0" smtClean="0">
                <a:latin typeface="Arial" charset="0"/>
                <a:cs typeface="Arial" charset="0"/>
              </a:rPr>
              <a:t>Как заполнить с 2021 года</a:t>
            </a:r>
            <a:endParaRPr lang="ru-RU" sz="3200" dirty="0">
              <a:latin typeface="Arial" charset="0"/>
              <a:cs typeface="Arial" charset="0"/>
            </a:endParaRPr>
          </a:p>
        </p:txBody>
      </p:sp>
      <p:sp>
        <p:nvSpPr>
          <p:cNvPr id="18435" name="Содержимое 2"/>
          <p:cNvSpPr>
            <a:spLocks noGrp="1"/>
          </p:cNvSpPr>
          <p:nvPr>
            <p:ph idx="4294967295"/>
          </p:nvPr>
        </p:nvSpPr>
        <p:spPr>
          <a:xfrm>
            <a:off x="539552" y="1988840"/>
            <a:ext cx="8136904" cy="4176464"/>
          </a:xfrm>
          <a:prstGeom prst="rect">
            <a:avLst/>
          </a:prstGeom>
        </p:spPr>
        <p:txBody>
          <a:bodyPr/>
          <a:lstStyle/>
          <a:p>
            <a:pPr marL="0" indent="0">
              <a:buNone/>
            </a:pPr>
            <a:r>
              <a:rPr lang="ru-RU" sz="1800" dirty="0"/>
              <a:t>Если в течение 2020 года сотрудника не принимали, не переводили или не устанавливали другую профессию либо если он не подавал заявление о своем решении по трудовой книжке, сведения о периоде работы по состоянию на 1 января 2020 года по данному сотруднику предоставьте не позже 15 февраля 2021 года. То есть такого сотрудника нужно обязательно включить в отчет за январь 2021 года (</a:t>
            </a:r>
            <a:r>
              <a:rPr lang="ru-RU" sz="1800" dirty="0">
                <a:hlinkClick r:id="rId2" tooltip="[#291] "/>
              </a:rPr>
              <a:t>п. 1.7</a:t>
            </a:r>
            <a:r>
              <a:rPr lang="ru-RU" sz="1800" dirty="0"/>
              <a:t> порядка, утв. </a:t>
            </a:r>
            <a:r>
              <a:rPr lang="ru-RU" sz="1800" dirty="0">
                <a:hlinkClick r:id="rId3" tooltip="[#292] "/>
              </a:rPr>
              <a:t>постановлением Правления Пенсионного фонда от 25.12.2019 № 730п</a:t>
            </a:r>
            <a:r>
              <a:rPr lang="ru-RU" sz="1800" dirty="0"/>
              <a:t>).</a:t>
            </a:r>
          </a:p>
          <a:p>
            <a:pPr marL="0" indent="0">
              <a:buNone/>
            </a:pPr>
            <a:endParaRPr lang="ru-RU" sz="1800" dirty="0" smtClean="0"/>
          </a:p>
          <a:p>
            <a:pPr marL="0" indent="0">
              <a:buNone/>
            </a:pPr>
            <a:r>
              <a:rPr lang="ru-RU" sz="1800" dirty="0" smtClean="0"/>
              <a:t>С </a:t>
            </a:r>
            <a:r>
              <a:rPr lang="ru-RU" sz="1800" dirty="0"/>
              <a:t>1 января 2021 года, если предоставляете сведения об увольнении сотрудника, одновременно предоставьте сведения о кадровых изменениях по нему в отчетном периоде.</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940409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3200" dirty="0" smtClean="0">
                <a:latin typeface="Arial" charset="0"/>
                <a:cs typeface="Arial" charset="0"/>
              </a:rPr>
              <a:t>Уведомление совместителей</a:t>
            </a:r>
            <a:endParaRPr lang="ru-RU" sz="3200" dirty="0">
              <a:latin typeface="Arial" charset="0"/>
              <a:cs typeface="Arial" charset="0"/>
            </a:endParaRPr>
          </a:p>
        </p:txBody>
      </p:sp>
      <p:sp>
        <p:nvSpPr>
          <p:cNvPr id="17411" name="Содержимое 2"/>
          <p:cNvSpPr>
            <a:spLocks noGrp="1"/>
          </p:cNvSpPr>
          <p:nvPr>
            <p:ph idx="4294967295"/>
          </p:nvPr>
        </p:nvSpPr>
        <p:spPr>
          <a:xfrm>
            <a:off x="611560" y="2132856"/>
            <a:ext cx="7920880" cy="3257203"/>
          </a:xfrm>
          <a:prstGeom prst="rect">
            <a:avLst/>
          </a:prstGeom>
        </p:spPr>
        <p:txBody>
          <a:bodyPr/>
          <a:lstStyle/>
          <a:p>
            <a:pPr marL="0" indent="0">
              <a:buNone/>
            </a:pPr>
            <a:r>
              <a:rPr lang="ru-RU" sz="1800" dirty="0"/>
              <a:t/>
            </a:r>
            <a:br>
              <a:rPr lang="ru-RU" sz="1800" dirty="0"/>
            </a:br>
            <a:r>
              <a:rPr lang="ru-RU" sz="1800" dirty="0"/>
              <a:t>Если у вас в организации работают внешние совместители, то их уведомлять о выборе формата трудовой книжки </a:t>
            </a:r>
            <a:r>
              <a:rPr lang="ru-RU" sz="1800" b="1" dirty="0"/>
              <a:t>не нужно</a:t>
            </a:r>
            <a:r>
              <a:rPr lang="ru-RU" sz="1800" dirty="0"/>
              <a:t>. </a:t>
            </a:r>
            <a:endParaRPr lang="ru-RU" sz="1800" dirty="0" smtClean="0"/>
          </a:p>
          <a:p>
            <a:pPr marL="0" indent="0">
              <a:buNone/>
            </a:pPr>
            <a:r>
              <a:rPr lang="ru-RU" sz="1800" dirty="0" smtClean="0"/>
              <a:t>Поскольку </a:t>
            </a:r>
            <a:r>
              <a:rPr lang="ru-RU" sz="1800" dirty="0"/>
              <a:t>трудовые книжки ведет работодатель по основной работе. Поэтому отправлять сотрудникам уведомления обязан работодатель только по основному месту работы. </a:t>
            </a:r>
            <a:endParaRPr lang="ru-RU" sz="1800" dirty="0" smtClean="0"/>
          </a:p>
          <a:p>
            <a:pPr marL="0" indent="0">
              <a:buNone/>
            </a:pPr>
            <a:r>
              <a:rPr lang="ru-RU" sz="1800" dirty="0" smtClean="0"/>
              <a:t>Заявления </a:t>
            </a:r>
            <a:r>
              <a:rPr lang="ru-RU" sz="1800" dirty="0"/>
              <a:t>сотрудники также обязаны предоставить только по основному месту работы.</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67275532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1900" dirty="0"/>
              <a:t>До какой даты нужно сдать СЗВ-ТД на сотрудника, который написал заявление о выборе способа ведения трудовой книжки 31 декабря 2020 года</a:t>
            </a:r>
            <a:endParaRPr lang="ru-RU" sz="1900" dirty="0">
              <a:latin typeface="Arial" charset="0"/>
              <a:cs typeface="Arial" charset="0"/>
            </a:endParaRPr>
          </a:p>
        </p:txBody>
      </p:sp>
      <p:sp>
        <p:nvSpPr>
          <p:cNvPr id="18435" name="Содержимое 2"/>
          <p:cNvSpPr>
            <a:spLocks noGrp="1"/>
          </p:cNvSpPr>
          <p:nvPr>
            <p:ph idx="4294967295"/>
          </p:nvPr>
        </p:nvSpPr>
        <p:spPr>
          <a:xfrm>
            <a:off x="539552" y="2348880"/>
            <a:ext cx="8136904" cy="3816424"/>
          </a:xfrm>
          <a:prstGeom prst="rect">
            <a:avLst/>
          </a:prstGeom>
        </p:spPr>
        <p:txBody>
          <a:bodyPr/>
          <a:lstStyle/>
          <a:p>
            <a:pPr marL="0" indent="0">
              <a:buNone/>
            </a:pPr>
            <a:r>
              <a:rPr lang="ru-RU" sz="1800" dirty="0"/>
              <a:t>Отчет СЗВ-ТД нужно подать не позже 15 января 2021 года.</a:t>
            </a:r>
          </a:p>
          <a:p>
            <a:pPr marL="0" indent="0">
              <a:buNone/>
            </a:pPr>
            <a:r>
              <a:rPr lang="ru-RU" sz="1800" dirty="0"/>
              <a:t>С 1 января 2021 года сведения по форме СЗВ-ТД подавайте не позднее следующего рабочего дня после даты издания приказа о приеме либо об увольнении сотрудника. А в случае других кадровых изменений подавайте ежемесячный отчет. Срок подачи ежемесячного отчета не позднее 15-го числа месяца, следующего за месяцем, в котором по сотруднику были кадровые изменения или он подал заявление о продолжении ведения бумажной трудовой книжки либо о представлении сведений о трудовой деятельности в электронном виде (</a:t>
            </a:r>
            <a:r>
              <a:rPr lang="ru-RU" sz="1800" dirty="0">
                <a:hlinkClick r:id="rId2" tooltip="[#15372] "/>
              </a:rPr>
              <a:t>п. 1.8</a:t>
            </a:r>
            <a:r>
              <a:rPr lang="ru-RU" sz="1800" dirty="0"/>
              <a:t> порядка, утв. </a:t>
            </a:r>
            <a:r>
              <a:rPr lang="ru-RU" sz="1800" dirty="0">
                <a:hlinkClick r:id="rId3" tooltip="[#15373] "/>
              </a:rPr>
              <a:t>постановлением Правления Пенсионного фонда от 25.12.2019 № 730п</a:t>
            </a:r>
            <a:r>
              <a:rPr lang="ru-RU" sz="1800" dirty="0"/>
              <a:t>).</a:t>
            </a:r>
          </a:p>
          <a:p>
            <a:pPr marL="0" indent="0">
              <a:buNone/>
            </a:pPr>
            <a:r>
              <a:rPr lang="ru-RU" sz="1800" dirty="0"/>
              <a:t>Таким образом, если сотрудник подал заявление 31 декабря 2020 года, то отчет СЗВ-ТД нужно подать за декабрь не позже 15 января 2021 года.</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88413376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2000" dirty="0"/>
              <a:t>Нужно ли дублировать все записи из бумажной трудовой книжки в СЗВ-ТД</a:t>
            </a:r>
            <a:endParaRPr lang="ru-RU" sz="2000" dirty="0">
              <a:latin typeface="Arial" charset="0"/>
              <a:cs typeface="Arial" charset="0"/>
            </a:endParaRPr>
          </a:p>
        </p:txBody>
      </p:sp>
      <p:sp>
        <p:nvSpPr>
          <p:cNvPr id="18435" name="Содержимое 2"/>
          <p:cNvSpPr>
            <a:spLocks noGrp="1"/>
          </p:cNvSpPr>
          <p:nvPr>
            <p:ph idx="4294967295"/>
          </p:nvPr>
        </p:nvSpPr>
        <p:spPr>
          <a:xfrm>
            <a:off x="539552" y="2348880"/>
            <a:ext cx="8136904" cy="3816424"/>
          </a:xfrm>
          <a:prstGeom prst="rect">
            <a:avLst/>
          </a:prstGeom>
        </p:spPr>
        <p:txBody>
          <a:bodyPr/>
          <a:lstStyle/>
          <a:p>
            <a:pPr marL="0" indent="0">
              <a:buNone/>
            </a:pPr>
            <a:r>
              <a:rPr lang="ru-RU" sz="1800" dirty="0"/>
              <a:t>Нет, не нужно.</a:t>
            </a:r>
          </a:p>
          <a:p>
            <a:pPr marL="0" indent="0">
              <a:buNone/>
            </a:pPr>
            <a:r>
              <a:rPr lang="ru-RU" sz="1800" dirty="0"/>
              <a:t>Когда заполняете форму СЗВ-ТД на сотрудника впервые в 2020 году, одновременно с кадровыми изменениями предоставьте сведения о его трудовой деятельности по состоянию на 1 января 2020 года. То есть о последнем на эту дату кадровом изменении (</a:t>
            </a:r>
            <a:r>
              <a:rPr lang="ru-RU" sz="1800" dirty="0">
                <a:hlinkClick r:id="rId3" tooltip="[#1970] "/>
              </a:rPr>
              <a:t>п. 1.7</a:t>
            </a:r>
            <a:r>
              <a:rPr lang="ru-RU" sz="1800" dirty="0"/>
              <a:t> порядка, утв. </a:t>
            </a:r>
            <a:r>
              <a:rPr lang="ru-RU" sz="1800" dirty="0">
                <a:hlinkClick r:id="rId4" tooltip="[#1971] "/>
              </a:rPr>
              <a:t>постановлением Правления Пенсионного фонда от 25.12.2019 № 730п</a:t>
            </a:r>
            <a:r>
              <a:rPr lang="ru-RU" sz="1800" dirty="0"/>
              <a:t>). Например, сотрудника перевели в январе 2020 года на другую должность, тогда в форме СЗВ-ТД за январь укажите его перевод и отдельной строкой – его текущий период работы на 1 января 2020 года, то есть на какой должности и с какого числа он работал.</a:t>
            </a:r>
          </a:p>
          <a:p>
            <a:pPr marL="0" indent="0">
              <a:buNone/>
            </a:pPr>
            <a:r>
              <a:rPr lang="ru-RU" sz="1800" dirty="0"/>
              <a:t>Таким образом, информацию представляют только о последнем кадровом мероприятии сотрудника. Все записи из трудовой книжки переносить в электронный вид не нужно. Такие разъяснения дают специалисты Минтруда в </a:t>
            </a:r>
            <a:r>
              <a:rPr lang="ru-RU" sz="1800" dirty="0">
                <a:hlinkClick r:id="rId5" tooltip="[#1972] "/>
              </a:rPr>
              <a:t>письме от 05.02.2020 № 14-2/В-111</a:t>
            </a:r>
            <a:r>
              <a:rPr lang="ru-RU" sz="1800" dirty="0"/>
              <a:t>.</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262020848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2000" dirty="0"/>
              <a:t>Нужно ли указывать предыдущую запись в СЗВ-ТД, если по сотруднику уже подавали сведения в 2020 году</a:t>
            </a:r>
            <a:endParaRPr lang="ru-RU" sz="2000" dirty="0">
              <a:latin typeface="Arial" charset="0"/>
              <a:cs typeface="Arial" charset="0"/>
            </a:endParaRPr>
          </a:p>
        </p:txBody>
      </p:sp>
      <p:sp>
        <p:nvSpPr>
          <p:cNvPr id="18435" name="Содержимое 2"/>
          <p:cNvSpPr>
            <a:spLocks noGrp="1"/>
          </p:cNvSpPr>
          <p:nvPr>
            <p:ph idx="4294967295"/>
          </p:nvPr>
        </p:nvSpPr>
        <p:spPr>
          <a:xfrm>
            <a:off x="539552" y="2348880"/>
            <a:ext cx="8136904" cy="3816424"/>
          </a:xfrm>
          <a:prstGeom prst="rect">
            <a:avLst/>
          </a:prstGeom>
        </p:spPr>
        <p:txBody>
          <a:bodyPr/>
          <a:lstStyle/>
          <a:p>
            <a:pPr marL="0" indent="0">
              <a:buNone/>
            </a:pPr>
            <a:r>
              <a:rPr lang="ru-RU" sz="1800" dirty="0"/>
              <a:t>Нет, не нужно.</a:t>
            </a:r>
          </a:p>
          <a:p>
            <a:pPr marL="0" indent="0">
              <a:buNone/>
            </a:pPr>
            <a:r>
              <a:rPr lang="ru-RU" sz="1800" dirty="0"/>
              <a:t>Когда заполняете форму СЗВ-ТД на сотрудника впервые в 2020 году, одновременно с кадровыми изменениями предоставьте сведения о его трудовой деятельности по состоянию на 1 января 2020 года. То есть о последнем на эту дату кадровом изменении (</a:t>
            </a:r>
            <a:r>
              <a:rPr lang="ru-RU" sz="1800" dirty="0">
                <a:hlinkClick r:id="rId3" tooltip="[#2714] "/>
              </a:rPr>
              <a:t>п. 1.7</a:t>
            </a:r>
            <a:r>
              <a:rPr lang="ru-RU" sz="1800" dirty="0"/>
              <a:t> порядка, утв. </a:t>
            </a:r>
            <a:r>
              <a:rPr lang="ru-RU" sz="1800" dirty="0">
                <a:hlinkClick r:id="rId4" tooltip="[#2715] "/>
              </a:rPr>
              <a:t>постановлением Правления Пенсионного фонда от 25.12.2019 № 730п</a:t>
            </a:r>
            <a:r>
              <a:rPr lang="ru-RU" sz="1800" dirty="0"/>
              <a:t>). Например, сотрудника перевели в январе 2020 года на другую должность, тогда в форме СЗВ-ТД за январь укажите его перевод и отдельной строкой – его текущий период работы на 1 января 2020 года, то есть на какой должности и с какого числа он работал.</a:t>
            </a:r>
          </a:p>
          <a:p>
            <a:pPr marL="0" indent="0">
              <a:buNone/>
            </a:pPr>
            <a:r>
              <a:rPr lang="ru-RU" sz="1800" dirty="0"/>
              <a:t>При этом указывать предыдущие записи в СЗВ-ТД, если по сотруднику уже подавали первичные сведения в 2020 году, не нужно.</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270817084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2000" dirty="0"/>
              <a:t>Нужно ли подавать отчет СЗВ-ТД, если сотрудник решил вести бумажную трудовую книжку</a:t>
            </a:r>
            <a:endParaRPr lang="ru-RU" sz="2000" dirty="0">
              <a:latin typeface="Arial" charset="0"/>
              <a:cs typeface="Arial" charset="0"/>
            </a:endParaRPr>
          </a:p>
        </p:txBody>
      </p:sp>
      <p:sp>
        <p:nvSpPr>
          <p:cNvPr id="18435" name="Содержимое 2"/>
          <p:cNvSpPr>
            <a:spLocks noGrp="1"/>
          </p:cNvSpPr>
          <p:nvPr>
            <p:ph idx="4294967295"/>
          </p:nvPr>
        </p:nvSpPr>
        <p:spPr>
          <a:xfrm>
            <a:off x="539552" y="2348880"/>
            <a:ext cx="8136904" cy="3816424"/>
          </a:xfrm>
          <a:prstGeom prst="rect">
            <a:avLst/>
          </a:prstGeom>
        </p:spPr>
        <p:txBody>
          <a:bodyPr/>
          <a:lstStyle/>
          <a:p>
            <a:pPr marL="0" indent="0">
              <a:buNone/>
            </a:pPr>
            <a:r>
              <a:rPr lang="ru-RU" sz="1800" dirty="0"/>
              <a:t>Да, нужно.</a:t>
            </a:r>
          </a:p>
          <a:p>
            <a:pPr marL="0" indent="0">
              <a:buNone/>
            </a:pPr>
            <a:endParaRPr lang="ru-RU" sz="1800" dirty="0" smtClean="0"/>
          </a:p>
          <a:p>
            <a:pPr marL="0" indent="0">
              <a:buNone/>
            </a:pPr>
            <a:r>
              <a:rPr lang="ru-RU" sz="1800" dirty="0" smtClean="0"/>
              <a:t>Сведения </a:t>
            </a:r>
            <a:r>
              <a:rPr lang="ru-RU" sz="1800" dirty="0"/>
              <a:t>о трудовой деятельности по форме СЗВ-ТД сдают все работодатели, в том числе индивидуальные предприниматели, у которых есть работники, с которыми заключили трудовые договоры. Сведения подают в том числе на совместителей, дистанционных и надомных работников (</a:t>
            </a:r>
            <a:r>
              <a:rPr lang="ru-RU" sz="1800" dirty="0">
                <a:hlinkClick r:id="rId3" tooltip="[#5502] "/>
              </a:rPr>
              <a:t>п. 1.4</a:t>
            </a:r>
            <a:r>
              <a:rPr lang="ru-RU" sz="1800" dirty="0"/>
              <a:t> порядка, утв. </a:t>
            </a:r>
            <a:r>
              <a:rPr lang="ru-RU" sz="1800" dirty="0">
                <a:hlinkClick r:id="rId4" tooltip="[#5503] "/>
              </a:rPr>
              <a:t>постановлением Правления Пенсионного фонда от 25.12.2019 № 730п</a:t>
            </a:r>
            <a:r>
              <a:rPr lang="ru-RU" sz="1800" dirty="0"/>
              <a:t>).</a:t>
            </a:r>
          </a:p>
          <a:p>
            <a:pPr marL="0" indent="0">
              <a:buNone/>
            </a:pPr>
            <a:endParaRPr lang="ru-RU" sz="1800" dirty="0" smtClean="0"/>
          </a:p>
          <a:p>
            <a:pPr marL="0" indent="0">
              <a:buNone/>
            </a:pPr>
            <a:r>
              <a:rPr lang="ru-RU" sz="1800" dirty="0" smtClean="0"/>
              <a:t>Таким </a:t>
            </a:r>
            <a:r>
              <a:rPr lang="ru-RU" sz="1800" dirty="0"/>
              <a:t>образом, отчет СЗВ-ТД подавайте на всех сотрудников, которые работают в организации, независимо от того, бумажная трудовая книжка у них или электронная.</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163285611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2000" dirty="0"/>
              <a:t>Как заполнить СЗВ-ТД при подаче заявления о переходе на электронную трудовую книжку</a:t>
            </a:r>
            <a:endParaRPr lang="ru-RU" sz="2000" dirty="0">
              <a:latin typeface="Arial" charset="0"/>
              <a:cs typeface="Arial" charset="0"/>
            </a:endParaRPr>
          </a:p>
        </p:txBody>
      </p:sp>
      <p:sp>
        <p:nvSpPr>
          <p:cNvPr id="18435" name="Содержимое 2"/>
          <p:cNvSpPr>
            <a:spLocks noGrp="1"/>
          </p:cNvSpPr>
          <p:nvPr>
            <p:ph idx="4294967295"/>
          </p:nvPr>
        </p:nvSpPr>
        <p:spPr>
          <a:xfrm>
            <a:off x="539552" y="2060848"/>
            <a:ext cx="8136904" cy="4104456"/>
          </a:xfrm>
          <a:prstGeom prst="rect">
            <a:avLst/>
          </a:prstGeom>
        </p:spPr>
        <p:txBody>
          <a:bodyPr/>
          <a:lstStyle/>
          <a:p>
            <a:pPr marL="0" indent="0">
              <a:buNone/>
            </a:pPr>
            <a:r>
              <a:rPr lang="ru-RU" sz="1800" dirty="0" smtClean="0"/>
              <a:t>Если сотрудник </a:t>
            </a:r>
            <a:r>
              <a:rPr lang="ru-RU" sz="1800" dirty="0"/>
              <a:t>подал заявление о выборе формата трудовой книжки, то укажите дату подачи заявления в строке «Подано заявление о представлении сведений о трудовой деятельности» в строке формы СЗВ-ТД (</a:t>
            </a:r>
            <a:r>
              <a:rPr lang="ru-RU" sz="1800" dirty="0">
                <a:hlinkClick r:id="rId3" tooltip="[#7740] "/>
              </a:rPr>
              <a:t>п. 2.3</a:t>
            </a:r>
            <a:r>
              <a:rPr lang="ru-RU" sz="1800" dirty="0"/>
              <a:t> Правил, утв. </a:t>
            </a:r>
            <a:r>
              <a:rPr lang="ru-RU" sz="1800" dirty="0">
                <a:hlinkClick r:id="rId4" tooltip="[#7741] "/>
              </a:rPr>
              <a:t>постановлением Правления Пенсионного фонда от 25.12.2019 № 730п</a:t>
            </a:r>
            <a:r>
              <a:rPr lang="ru-RU" sz="1800" dirty="0"/>
              <a:t>). Если других кадровых мероприятий по сотруднику в отчетном месяце не было, то другие строки отчета не заполняйте.</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53584958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2000" dirty="0"/>
              <a:t>Как подать СЗВ-ТД, если сотрудник передумал и выбрал электронную трудовую книжку</a:t>
            </a:r>
            <a:endParaRPr lang="ru-RU" sz="2000" dirty="0">
              <a:latin typeface="Arial" charset="0"/>
              <a:cs typeface="Arial" charset="0"/>
            </a:endParaRPr>
          </a:p>
        </p:txBody>
      </p:sp>
      <p:sp>
        <p:nvSpPr>
          <p:cNvPr id="18435" name="Содержимое 2"/>
          <p:cNvSpPr>
            <a:spLocks noGrp="1"/>
          </p:cNvSpPr>
          <p:nvPr>
            <p:ph idx="4294967295"/>
          </p:nvPr>
        </p:nvSpPr>
        <p:spPr>
          <a:xfrm>
            <a:off x="539552" y="2060848"/>
            <a:ext cx="8136904" cy="4104456"/>
          </a:xfrm>
          <a:prstGeom prst="rect">
            <a:avLst/>
          </a:prstGeom>
        </p:spPr>
        <p:txBody>
          <a:bodyPr/>
          <a:lstStyle/>
          <a:p>
            <a:pPr marL="0" indent="0">
              <a:buNone/>
            </a:pPr>
            <a:r>
              <a:rPr lang="ru-RU" sz="1800" dirty="0"/>
              <a:t>Чтобы отменить сведения о подаче сотрудником заявления о ведении трудовой книжки, заполните новую форму СЗВ-ТД. В ней в строке «Подано заявление о продолжении ведения трудовой книжки» пропишите дату, которую указывали раньше, и в поле «Признак отмены» проставьте знак «X». Такой порядок предусмотрен в </a:t>
            </a:r>
            <a:r>
              <a:rPr lang="ru-RU" sz="1800" dirty="0">
                <a:hlinkClick r:id="rId3" tooltip="[#10394] "/>
              </a:rPr>
              <a:t>пункте 2.3</a:t>
            </a:r>
            <a:r>
              <a:rPr lang="ru-RU" sz="1800" dirty="0"/>
              <a:t> правил, утв. </a:t>
            </a:r>
            <a:r>
              <a:rPr lang="ru-RU" sz="1800" dirty="0">
                <a:hlinkClick r:id="rId4" tooltip="[#10395] "/>
              </a:rPr>
              <a:t>постановлением Правления Пенсионного фонда от 25.12.2019 № 730п</a:t>
            </a:r>
            <a:r>
              <a:rPr lang="ru-RU" sz="1800" dirty="0"/>
              <a:t>.</a:t>
            </a:r>
          </a:p>
          <a:p>
            <a:pPr marL="0" indent="0">
              <a:buNone/>
            </a:pPr>
            <a:r>
              <a:rPr lang="ru-RU" sz="1800" dirty="0"/>
              <a:t>После этого если сотрудник подал новое заявление о выборе формата трудовой книжки, то укажите дату подачи заявления в строке «Подано заявление о представлении сведений о трудовой деятельности» в строке формы СЗВ-ТД (</a:t>
            </a:r>
            <a:r>
              <a:rPr lang="ru-RU" sz="1800" dirty="0">
                <a:hlinkClick r:id="rId3" tooltip="[#10396] "/>
              </a:rPr>
              <a:t>п. 2.3</a:t>
            </a:r>
            <a:r>
              <a:rPr lang="ru-RU" sz="1800" dirty="0"/>
              <a:t> Правил, утв. </a:t>
            </a:r>
            <a:r>
              <a:rPr lang="ru-RU" sz="1800" dirty="0">
                <a:hlinkClick r:id="rId4" tooltip="[#10397] "/>
              </a:rPr>
              <a:t>постановлением Правления Пенсионного фонда от 25.12.2019 № 730п</a:t>
            </a:r>
            <a:r>
              <a:rPr lang="ru-RU" sz="1800" dirty="0"/>
              <a:t>). Если других кадровых мероприятий по сотруднику в отчетном месяце не было, то другие строки отчета не заполняйте.</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202122724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idx="4294967295"/>
          </p:nvPr>
        </p:nvSpPr>
        <p:spPr>
          <a:xfrm>
            <a:off x="539552" y="1200546"/>
            <a:ext cx="6984776" cy="1364358"/>
          </a:xfrm>
          <a:prstGeom prst="rect">
            <a:avLst/>
          </a:prstGeom>
        </p:spPr>
        <p:txBody>
          <a:bodyPr/>
          <a:lstStyle/>
          <a:p>
            <a:pPr algn="l"/>
            <a:r>
              <a:rPr lang="ru-RU" sz="2000" dirty="0"/>
              <a:t>Нужно ли подавать информацию о последнем кадровом мероприятии в отчете СЗВ-ТД, если сотрудник подал заявление о выборе формата трудовой книжки</a:t>
            </a:r>
            <a:endParaRPr lang="ru-RU" sz="2000" dirty="0">
              <a:latin typeface="Arial" charset="0"/>
              <a:cs typeface="Arial" charset="0"/>
            </a:endParaRPr>
          </a:p>
        </p:txBody>
      </p:sp>
      <p:sp>
        <p:nvSpPr>
          <p:cNvPr id="18435" name="Содержимое 2"/>
          <p:cNvSpPr>
            <a:spLocks noGrp="1"/>
          </p:cNvSpPr>
          <p:nvPr>
            <p:ph idx="4294967295"/>
          </p:nvPr>
        </p:nvSpPr>
        <p:spPr>
          <a:xfrm>
            <a:off x="539552" y="2492896"/>
            <a:ext cx="8136904" cy="3672408"/>
          </a:xfrm>
          <a:prstGeom prst="rect">
            <a:avLst/>
          </a:prstGeom>
        </p:spPr>
        <p:txBody>
          <a:bodyPr/>
          <a:lstStyle/>
          <a:p>
            <a:pPr marL="0" indent="0">
              <a:buNone/>
            </a:pPr>
            <a:endParaRPr lang="ru-RU" sz="1800" dirty="0" smtClean="0"/>
          </a:p>
          <a:p>
            <a:pPr marL="0" indent="0">
              <a:buNone/>
            </a:pPr>
            <a:r>
              <a:rPr lang="ru-RU" sz="1800" dirty="0" smtClean="0"/>
              <a:t>Вам </a:t>
            </a:r>
            <a:r>
              <a:rPr lang="ru-RU" sz="1800" dirty="0"/>
              <a:t>необходимо в отчете СЗВ-ТД указать дату подачи заявления о выборе формата трудовой книжки, а также последнее кадровое событие на 1 января 2020 года, если вы заполняете отчет СЗВ-ТД по сотруднику впервые в 2020 году. </a:t>
            </a:r>
            <a:endParaRPr lang="ru-RU" sz="1800" dirty="0" smtClean="0"/>
          </a:p>
          <a:p>
            <a:pPr marL="0" indent="0">
              <a:buNone/>
            </a:pPr>
            <a:endParaRPr lang="ru-RU" sz="1800" dirty="0"/>
          </a:p>
          <a:p>
            <a:pPr marL="0" indent="0">
              <a:buNone/>
            </a:pPr>
            <a:r>
              <a:rPr lang="ru-RU" sz="1800" dirty="0" smtClean="0"/>
              <a:t>Если </a:t>
            </a:r>
            <a:r>
              <a:rPr lang="ru-RU" sz="1800" dirty="0"/>
              <a:t>Вы заполняете уже не первичный отчет, то кроме даты подачи заявления ничего указывать дополнительно не нужно.</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771560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idx="4294967295"/>
          </p:nvPr>
        </p:nvSpPr>
        <p:spPr>
          <a:xfrm>
            <a:off x="539552" y="1196752"/>
            <a:ext cx="8229600" cy="720080"/>
          </a:xfrm>
          <a:prstGeom prst="rect">
            <a:avLst/>
          </a:prstGeom>
        </p:spPr>
        <p:txBody>
          <a:bodyPr/>
          <a:lstStyle/>
          <a:p>
            <a:pPr algn="l"/>
            <a:r>
              <a:rPr lang="ru-RU" sz="3200" dirty="0" smtClean="0">
                <a:latin typeface="Arial" charset="0"/>
                <a:cs typeface="Arial" charset="0"/>
              </a:rPr>
              <a:t>Уведомление руководителя</a:t>
            </a:r>
            <a:endParaRPr lang="ru-RU" sz="3200" dirty="0">
              <a:latin typeface="Arial" charset="0"/>
              <a:cs typeface="Arial" charset="0"/>
            </a:endParaRPr>
          </a:p>
        </p:txBody>
      </p:sp>
      <p:sp>
        <p:nvSpPr>
          <p:cNvPr id="17411" name="Содержимое 2"/>
          <p:cNvSpPr>
            <a:spLocks noGrp="1"/>
          </p:cNvSpPr>
          <p:nvPr>
            <p:ph idx="4294967295"/>
          </p:nvPr>
        </p:nvSpPr>
        <p:spPr>
          <a:xfrm>
            <a:off x="611560" y="2132856"/>
            <a:ext cx="7920880" cy="3257203"/>
          </a:xfrm>
          <a:prstGeom prst="rect">
            <a:avLst/>
          </a:prstGeom>
        </p:spPr>
        <p:txBody>
          <a:bodyPr/>
          <a:lstStyle/>
          <a:p>
            <a:pPr marL="0" indent="0">
              <a:buNone/>
            </a:pPr>
            <a:r>
              <a:rPr lang="ru-RU" sz="1800" dirty="0"/>
              <a:t/>
            </a:r>
            <a:br>
              <a:rPr lang="ru-RU" sz="1800" dirty="0"/>
            </a:br>
            <a:r>
              <a:rPr lang="ru-RU" sz="1800" dirty="0"/>
              <a:t>Никаких исключений для руководителя организации закон не устанавливает, поэтому его также нужно уведомить о переходе на электронные трудовые книжки в общем порядке</a:t>
            </a:r>
            <a:r>
              <a:rPr lang="ru-RU" sz="1800" dirty="0" smtClean="0"/>
              <a:t>.</a:t>
            </a:r>
          </a:p>
          <a:p>
            <a:pPr marL="0" indent="0">
              <a:buNone/>
            </a:pPr>
            <a:endParaRPr lang="ru-RU" sz="1800" dirty="0"/>
          </a:p>
          <a:p>
            <a:pPr marL="0" indent="0">
              <a:buNone/>
            </a:pPr>
            <a:r>
              <a:rPr lang="ru-RU" sz="1800" dirty="0"/>
              <a:t>Уведомление руководителю организации может подписать кадровый работник, если у него есть доверенность на право подписи кадровых документов, либо единственный участник общества (акционера), председатель совета директоров или общего собрания и т. п.</a:t>
            </a:r>
          </a:p>
        </p:txBody>
      </p:sp>
      <p:pic>
        <p:nvPicPr>
          <p:cNvPr id="4" name="Рисунок 3">
            <a:extLst>
              <a:ext uri="{FF2B5EF4-FFF2-40B4-BE49-F238E27FC236}">
                <a16:creationId xmlns:a16="http://schemas.microsoft.com/office/drawing/2014/main" xmlns="" id="{33A1EFE9-40C1-2D42-9687-11E33AE825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6228184" cy="836713"/>
          </a:xfrm>
          <a:prstGeom prst="rect">
            <a:avLst/>
          </a:prstGeom>
        </p:spPr>
      </p:pic>
    </p:spTree>
    <p:extLst>
      <p:ext uri="{BB962C8B-B14F-4D97-AF65-F5344CB8AC3E}">
        <p14:creationId xmlns:p14="http://schemas.microsoft.com/office/powerpoint/2010/main" val="2271625125"/>
      </p:ext>
    </p:extLst>
  </p:cSld>
  <p:clrMapOvr>
    <a:masterClrMapping/>
  </p:clrMapOvr>
</p:sld>
</file>

<file path=ppt/theme/theme1.xml><?xml version="1.0" encoding="utf-8"?>
<a:theme xmlns:a="http://schemas.openxmlformats.org/drawingml/2006/main" name="Тема Office">
  <a:themeElements>
    <a:clrScheme name="Другая 8">
      <a:dk1>
        <a:srgbClr val="181D0C"/>
      </a:dk1>
      <a:lt1>
        <a:srgbClr val="FFFFFF"/>
      </a:lt1>
      <a:dk2>
        <a:srgbClr val="92D050"/>
      </a:dk2>
      <a:lt2>
        <a:srgbClr val="E9F5DB"/>
      </a:lt2>
      <a:accent1>
        <a:srgbClr val="92D050"/>
      </a:accent1>
      <a:accent2>
        <a:srgbClr val="CEDCAC"/>
      </a:accent2>
      <a:accent3>
        <a:srgbClr val="F8FBCD"/>
      </a:accent3>
      <a:accent4>
        <a:srgbClr val="D3E0B7"/>
      </a:accent4>
      <a:accent5>
        <a:srgbClr val="F8FBCD"/>
      </a:accent5>
      <a:accent6>
        <a:srgbClr val="D3E0B7"/>
      </a:accent6>
      <a:hlink>
        <a:srgbClr val="181D0C"/>
      </a:hlink>
      <a:folHlink>
        <a:srgbClr val="181D0C"/>
      </a:folHlink>
    </a:clrScheme>
    <a:fontScheme name="Классическая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27039</TotalTime>
  <Words>4346</Words>
  <Application>Microsoft Office PowerPoint</Application>
  <PresentationFormat>Экран (4:3)</PresentationFormat>
  <Paragraphs>415</Paragraphs>
  <Slides>86</Slides>
  <Notes>6</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86</vt:i4>
      </vt:variant>
    </vt:vector>
  </HeadingPairs>
  <TitlesOfParts>
    <vt:vector size="90" baseType="lpstr">
      <vt:lpstr>Arial</vt:lpstr>
      <vt:lpstr>Calibri</vt:lpstr>
      <vt:lpstr>Times New Roman</vt:lpstr>
      <vt:lpstr>Тема Office</vt:lpstr>
      <vt:lpstr>Электронные трудовые книжки: что нужно успеть сделать до конца декабря</vt:lpstr>
      <vt:lpstr>Что нужно сделать работодателю</vt:lpstr>
      <vt:lpstr>Чек-лист дел до конца декабря</vt:lpstr>
      <vt:lpstr>Какие локальные акты изменить</vt:lpstr>
      <vt:lpstr>Чек-лист дел до конца декабря</vt:lpstr>
      <vt:lpstr>Как уведомить сотрудников</vt:lpstr>
      <vt:lpstr>Ответственность за неуведомление</vt:lpstr>
      <vt:lpstr>Уведомление совместителей</vt:lpstr>
      <vt:lpstr>Уведомление руководителя</vt:lpstr>
      <vt:lpstr>Может ли работник отдела кадров подписать уведомление о переходе на электронные трудовые книжки</vt:lpstr>
      <vt:lpstr>Нужно ли уведомлять временных работников о переходе на электронные трудовые книжки</vt:lpstr>
      <vt:lpstr>Нужно ли отправлять уведомление об электронных трудовых книжках дистанционному работнику</vt:lpstr>
      <vt:lpstr>Должен ли ИП уведомить себя о переходе на электронные трудовые книжки</vt:lpstr>
      <vt:lpstr>Нужно ли исполнителя по договору ГПХ уведомлять о переходе на электронные трудовые книжки</vt:lpstr>
      <vt:lpstr>Как поступить, если сотрудник не расписался в уведомлении о переходе на электронные трудовые книжки</vt:lpstr>
      <vt:lpstr>Прием новых сотрудников в 2020 году</vt:lpstr>
      <vt:lpstr>Прием новых сотрудников в 2020 году</vt:lpstr>
      <vt:lpstr>Можно ли при приеме на работу продолжить вести записи в трудовой книжке в бумажном виде, если есть запись в трудовой о переходе на электронный вид в 2020 году</vt:lpstr>
      <vt:lpstr>Как поступить, если при приеме на работу сотрудник представил бумажную трудовую книжку с записью о переходе на электронную</vt:lpstr>
      <vt:lpstr>Как при приеме на работу узнать, уволился ли с прежней работы сотрудник, который перешел на электронную трудовую книжку</vt:lpstr>
      <vt:lpstr>Нужно ли вносить запись в бумажную трудовую книжку при приеме на работу сотрудника в 2021 году</vt:lpstr>
      <vt:lpstr>Чек-лист дел до конца декабря</vt:lpstr>
      <vt:lpstr>Какое заявление подает сотрудник</vt:lpstr>
      <vt:lpstr>Где хранить заявления</vt:lpstr>
      <vt:lpstr>Сотрудник не подал заявление</vt:lpstr>
      <vt:lpstr>Сотрудник не смог подать заявление</vt:lpstr>
      <vt:lpstr>Должен ли сотрудник-совместитель подавать заявление о выборе формата трудовой книжки</vt:lpstr>
      <vt:lpstr>Нужно ли сотрудникам-иностранцам выбирать способ ведения трудовой книжки</vt:lpstr>
      <vt:lpstr>Может ли дистанционный работник подать заявление о выборе трудовой книжке по электронной почте</vt:lpstr>
      <vt:lpstr>Нужно ли сотруднику повторно подавать заявление о переходе на электронную трудовую книжку новому работодателю</vt:lpstr>
      <vt:lpstr>Должен ли руководитель организации подписывать заявление работника о переходе на электронные книжки</vt:lpstr>
      <vt:lpstr>Нужно ли вести журнал регистрации заявлений о переходе на электронные трудовые книжки</vt:lpstr>
      <vt:lpstr>Чек-лист дел до конца декабря</vt:lpstr>
      <vt:lpstr>Чек-лист дел до конца декабря</vt:lpstr>
      <vt:lpstr>Сотрудник отказался от бумажной книжки</vt:lpstr>
      <vt:lpstr>Сотрудник отказался от бумажной книжки</vt:lpstr>
      <vt:lpstr>Сотрудник отказался от бумажной книжки</vt:lpstr>
      <vt:lpstr>Срок выдачи</vt:lpstr>
      <vt:lpstr>Может ли сотрудник передумать и вернуться к бумажной трудовой книжке</vt:lpstr>
      <vt:lpstr>Нужно ли вносить запись в трудовую книжку о продолжении ведения бумажной трудовой книжки</vt:lpstr>
      <vt:lpstr>Нужно ли делать скан-копии бумажных трудовых книжек при переходе на электронные трудовые книжки</vt:lpstr>
      <vt:lpstr>Чек-лист дел до конца декабря</vt:lpstr>
      <vt:lpstr>Кто обязан выдавать СТД-Р</vt:lpstr>
      <vt:lpstr>Сведения СТД-Р</vt:lpstr>
      <vt:lpstr>Кому не выдавать СТД-Р</vt:lpstr>
      <vt:lpstr>Срок выдачи СТД-Р</vt:lpstr>
      <vt:lpstr>Как часто выдавать</vt:lpstr>
      <vt:lpstr>Обязан ли работодатель выдать справку СТД-Р сотруднику, если он написал заявление о выдаче такой справки</vt:lpstr>
      <vt:lpstr>Нужно ли выдавать СТД-Р совместителю</vt:lpstr>
      <vt:lpstr>Нужно ли выдавать справку СТД-Р работникам по гражданско-правовым договорам</vt:lpstr>
      <vt:lpstr>Нужно ли выдавать справку СТД-Р руководителю организации</vt:lpstr>
      <vt:lpstr>Нужно ли выдавать СТД-Р уволенному работнику, если он оставил бумажную трудовую книжку</vt:lpstr>
      <vt:lpstr>Обязательно ли создавать корпоративный адрес электронной почты для подачи заявлений СТД-Р</vt:lpstr>
      <vt:lpstr>Когда выдавать справку СТД-Р, если работник уходит в отпуск с последующим увольнением</vt:lpstr>
      <vt:lpstr>Как заполнить СТД-Р</vt:lpstr>
      <vt:lpstr>Как заполнить СТД-Р</vt:lpstr>
      <vt:lpstr>Сведения о сотруднике и работодателе </vt:lpstr>
      <vt:lpstr>Как заполнить СТД-Р</vt:lpstr>
      <vt:lpstr>Какие кадровые события указывать в справке СТД-Р</vt:lpstr>
      <vt:lpstr>Как заполнить СТД-Р</vt:lpstr>
      <vt:lpstr>Образец справки СТД-Р</vt:lpstr>
      <vt:lpstr>Нужно ли в СТД-Р указывать предыдущую работу до 2020 года</vt:lpstr>
      <vt:lpstr>Нужно ли в СТД-Р указывать предыдущую работу сотрудника до приема в нашу организацию</vt:lpstr>
      <vt:lpstr>Нужно ли в СТД-Р вносить данные о внутреннем совместительстве</vt:lpstr>
      <vt:lpstr>Нужно ли указывать в СТД-Р переход с совместительства на основное место работы</vt:lpstr>
      <vt:lpstr>Как отразить в СТД-Р, если временный перевод стал постоянным</vt:lpstr>
      <vt:lpstr>Сотрудник должен принести копию или оригинал  СТД-Р при приеме на работу</vt:lpstr>
      <vt:lpstr>Нужно ли возвращать сотруднику при увольнении СТД-Р, который он принес при приеме на работу</vt:lpstr>
      <vt:lpstr>Можно ли из справки СТД-Р узнать подавал ли сотрудник на прошлой работе заявление о выборе электронной трудовой книжки</vt:lpstr>
      <vt:lpstr>Где хранить справки СТД-Р</vt:lpstr>
      <vt:lpstr>Какая ответственность</vt:lpstr>
      <vt:lpstr>Кто оформляет форму СТД-ПФР</vt:lpstr>
      <vt:lpstr>Чек-лист дел до конца декабря </vt:lpstr>
      <vt:lpstr>Сроки сдачи СЗВ-ТД</vt:lpstr>
      <vt:lpstr>Специальные сроки в 2020 году</vt:lpstr>
      <vt:lpstr>Сроки сдачи СЗВ-ТД с 2021 года</vt:lpstr>
      <vt:lpstr>Случаи подачи отчета</vt:lpstr>
      <vt:lpstr>Как заполнить</vt:lpstr>
      <vt:lpstr>Как заполнить с 2021 года</vt:lpstr>
      <vt:lpstr>До какой даты нужно сдать СЗВ-ТД на сотрудника, который написал заявление о выборе способа ведения трудовой книжки 31 декабря 2020 года</vt:lpstr>
      <vt:lpstr>Нужно ли дублировать все записи из бумажной трудовой книжки в СЗВ-ТД</vt:lpstr>
      <vt:lpstr>Нужно ли указывать предыдущую запись в СЗВ-ТД, если по сотруднику уже подавали сведения в 2020 году</vt:lpstr>
      <vt:lpstr>Нужно ли подавать отчет СЗВ-ТД, если сотрудник решил вести бумажную трудовую книжку</vt:lpstr>
      <vt:lpstr>Как заполнить СЗВ-ТД при подаче заявления о переходе на электронную трудовую книжку</vt:lpstr>
      <vt:lpstr>Как подать СЗВ-ТД, если сотрудник передумал и выбрал электронную трудовую книжку</vt:lpstr>
      <vt:lpstr>Нужно ли подавать информацию о последнем кадровом мероприятии в отчете СЗВ-ТД, если сотрудник подал заявление о выборе формата трудовой книжки</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Изменения в трудовом и миграционном  законодательстве 2015 года</dc:title>
  <dc:creator>t.kozlova</dc:creator>
  <cp:lastModifiedBy>Сергей Николаевич</cp:lastModifiedBy>
  <cp:revision>975</cp:revision>
  <cp:lastPrinted>2020-01-20T17:07:00Z</cp:lastPrinted>
  <dcterms:created xsi:type="dcterms:W3CDTF">2015-09-23T06:30:48Z</dcterms:created>
  <dcterms:modified xsi:type="dcterms:W3CDTF">2020-12-16T10:16:57Z</dcterms:modified>
</cp:coreProperties>
</file>