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60" r:id="rId4"/>
    <p:sldId id="312" r:id="rId5"/>
    <p:sldId id="263" r:id="rId6"/>
    <p:sldId id="305" r:id="rId7"/>
    <p:sldId id="273" r:id="rId8"/>
    <p:sldId id="301" r:id="rId9"/>
    <p:sldId id="302" r:id="rId10"/>
    <p:sldId id="303" r:id="rId11"/>
    <p:sldId id="300" r:id="rId12"/>
    <p:sldId id="298" r:id="rId13"/>
    <p:sldId id="280" r:id="rId14"/>
    <p:sldId id="293" r:id="rId15"/>
    <p:sldId id="294" r:id="rId16"/>
    <p:sldId id="306" r:id="rId17"/>
    <p:sldId id="295" r:id="rId18"/>
    <p:sldId id="307" r:id="rId19"/>
    <p:sldId id="311" r:id="rId20"/>
    <p:sldId id="265" r:id="rId21"/>
    <p:sldId id="296" r:id="rId22"/>
    <p:sldId id="284" r:id="rId23"/>
    <p:sldId id="297" r:id="rId24"/>
    <p:sldId id="304" r:id="rId25"/>
    <p:sldId id="276" r:id="rId26"/>
    <p:sldId id="313" r:id="rId27"/>
    <p:sldId id="292" r:id="rId28"/>
    <p:sldId id="277" r:id="rId29"/>
    <p:sldId id="308" r:id="rId30"/>
    <p:sldId id="309" r:id="rId31"/>
    <p:sldId id="310" r:id="rId32"/>
    <p:sldId id="269" r:id="rId33"/>
    <p:sldId id="289" r:id="rId34"/>
    <p:sldId id="283" r:id="rId35"/>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702E"/>
    <a:srgbClr val="94AC46"/>
    <a:srgbClr val="7D913B"/>
  </p:clrMru>
</p:presentationPr>
</file>

<file path=ppt/tableStyles.xml><?xml version="1.0" encoding="utf-8"?>
<a:tblStyleLst xmlns:a="http://schemas.openxmlformats.org/drawingml/2006/main" def="{5C22544A-7EE6-4342-B048-85BDC9FD1C3A}">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9" autoAdjust="0"/>
    <p:restoredTop sz="94660"/>
  </p:normalViewPr>
  <p:slideViewPr>
    <p:cSldViewPr>
      <p:cViewPr>
        <p:scale>
          <a:sx n="90" d="100"/>
          <a:sy n="90" d="100"/>
        </p:scale>
        <p:origin x="-1344" y="-42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575A9BC-AF9C-4810-B41C-C944678408CB}" type="datetimeFigureOut">
              <a:rPr lang="ru-RU" smtClean="0"/>
              <a:pPr/>
              <a:t>13.03.2019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964E9F-38F9-4E22-9793-B754498708D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75A9BC-AF9C-4810-B41C-C944678408CB}" type="datetimeFigureOut">
              <a:rPr lang="ru-RU" smtClean="0"/>
              <a:pPr/>
              <a:t>13.03.2019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964E9F-38F9-4E22-9793-B754498708D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75A9BC-AF9C-4810-B41C-C944678408CB}" type="datetimeFigureOut">
              <a:rPr lang="ru-RU" smtClean="0"/>
              <a:pPr/>
              <a:t>13.03.2019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964E9F-38F9-4E22-9793-B754498708D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75A9BC-AF9C-4810-B41C-C944678408CB}" type="datetimeFigureOut">
              <a:rPr lang="ru-RU" smtClean="0"/>
              <a:pPr/>
              <a:t>13.03.2019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964E9F-38F9-4E22-9793-B754498708D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575A9BC-AF9C-4810-B41C-C944678408CB}" type="datetimeFigureOut">
              <a:rPr lang="ru-RU" smtClean="0"/>
              <a:pPr/>
              <a:t>13.03.2019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964E9F-38F9-4E22-9793-B754498708D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575A9BC-AF9C-4810-B41C-C944678408CB}" type="datetimeFigureOut">
              <a:rPr lang="ru-RU" smtClean="0"/>
              <a:pPr/>
              <a:t>13.03.2019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964E9F-38F9-4E22-9793-B754498708D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575A9BC-AF9C-4810-B41C-C944678408CB}" type="datetimeFigureOut">
              <a:rPr lang="ru-RU" smtClean="0"/>
              <a:pPr/>
              <a:t>13.03.2019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8964E9F-38F9-4E22-9793-B754498708D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575A9BC-AF9C-4810-B41C-C944678408CB}" type="datetimeFigureOut">
              <a:rPr lang="ru-RU" smtClean="0"/>
              <a:pPr/>
              <a:t>13.03.2019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8964E9F-38F9-4E22-9793-B754498708D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75A9BC-AF9C-4810-B41C-C944678408CB}" type="datetimeFigureOut">
              <a:rPr lang="ru-RU" smtClean="0"/>
              <a:pPr/>
              <a:t>13.03.2019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8964E9F-38F9-4E22-9793-B754498708D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75A9BC-AF9C-4810-B41C-C944678408CB}" type="datetimeFigureOut">
              <a:rPr lang="ru-RU" smtClean="0"/>
              <a:pPr/>
              <a:t>13.03.2019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964E9F-38F9-4E22-9793-B754498708D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75A9BC-AF9C-4810-B41C-C944678408CB}" type="datetimeFigureOut">
              <a:rPr lang="ru-RU" smtClean="0"/>
              <a:pPr/>
              <a:t>13.03.2019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964E9F-38F9-4E22-9793-B754498708D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75A9BC-AF9C-4810-B41C-C944678408CB}" type="datetimeFigureOut">
              <a:rPr lang="ru-RU" smtClean="0"/>
              <a:pPr/>
              <a:t>13.03.2019</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8964E9F-38F9-4E22-9793-B754498708D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827584" y="1419622"/>
            <a:ext cx="4464496" cy="86409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4800" b="0" i="0" u="none" strike="noStrike" kern="1200" cap="none" spc="0" normalizeH="0" baseline="0" noProof="0" dirty="0" smtClean="0">
                <a:ln>
                  <a:noFill/>
                </a:ln>
                <a:solidFill>
                  <a:schemeClr val="tx1"/>
                </a:solidFill>
                <a:effectLst/>
                <a:uLnTx/>
                <a:uFillTx/>
                <a:latin typeface="Franklin Gothic Demi Cond" pitchFamily="34" charset="0"/>
                <a:ea typeface="+mj-ea"/>
                <a:cs typeface="+mj-cs"/>
              </a:rPr>
              <a:t>Клуб бухгалтеров</a:t>
            </a:r>
            <a:endParaRPr kumimoji="0" lang="ru-RU" sz="4800" b="0" i="0" u="none" strike="noStrike" kern="1200" cap="none" spc="0" normalizeH="0" baseline="0" noProof="0" dirty="0">
              <a:ln>
                <a:noFill/>
              </a:ln>
              <a:solidFill>
                <a:schemeClr val="tx1"/>
              </a:solidFill>
              <a:effectLst/>
              <a:uLnTx/>
              <a:uFillTx/>
              <a:latin typeface="Franklin Gothic Demi Cond" pitchFamily="34" charset="0"/>
              <a:ea typeface="+mj-ea"/>
              <a:cs typeface="+mj-cs"/>
            </a:endParaRPr>
          </a:p>
        </p:txBody>
      </p:sp>
      <p:sp>
        <p:nvSpPr>
          <p:cNvPr id="5" name="Подзаголовок 2"/>
          <p:cNvSpPr txBox="1">
            <a:spLocks/>
          </p:cNvSpPr>
          <p:nvPr/>
        </p:nvSpPr>
        <p:spPr>
          <a:xfrm>
            <a:off x="827584" y="2355726"/>
            <a:ext cx="4824536" cy="79208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600" b="0" i="0" u="none" strike="noStrike" kern="1200" cap="none" spc="0" normalizeH="0" baseline="0" noProof="0" dirty="0" smtClean="0">
                <a:ln>
                  <a:noFill/>
                </a:ln>
                <a:solidFill>
                  <a:schemeClr val="tx1">
                    <a:tint val="75000"/>
                  </a:schemeClr>
                </a:solidFill>
                <a:effectLst/>
                <a:uLnTx/>
                <a:uFillTx/>
                <a:latin typeface="Tahoma" pitchFamily="34" charset="0"/>
                <a:ea typeface="Tahoma" pitchFamily="34" charset="0"/>
                <a:cs typeface="Tahoma" pitchFamily="34" charset="0"/>
              </a:rPr>
              <a:t>Екатеринбург   14.03.2019</a:t>
            </a:r>
            <a:endParaRPr kumimoji="0" lang="ru-RU" sz="2600" b="0" i="0" u="none" strike="noStrike" kern="1200" cap="none" spc="0" normalizeH="0" baseline="0" noProof="0" dirty="0">
              <a:ln>
                <a:noFill/>
              </a:ln>
              <a:solidFill>
                <a:schemeClr val="tx1">
                  <a:tint val="75000"/>
                </a:schemeClr>
              </a:solidFill>
              <a:effectLst/>
              <a:uLnTx/>
              <a:uFillTx/>
              <a:latin typeface="Tahoma" pitchFamily="34" charset="0"/>
              <a:ea typeface="Tahoma" pitchFamily="34" charset="0"/>
              <a:cs typeface="Tahoma" pitchFamily="34" charset="0"/>
            </a:endParaRPr>
          </a:p>
        </p:txBody>
      </p:sp>
      <p:sp>
        <p:nvSpPr>
          <p:cNvPr id="7" name="Прямоугольник 6"/>
          <p:cNvSpPr/>
          <p:nvPr/>
        </p:nvSpPr>
        <p:spPr>
          <a:xfrm>
            <a:off x="0" y="0"/>
            <a:ext cx="9144000" cy="339502"/>
          </a:xfrm>
          <a:prstGeom prst="rect">
            <a:avLst/>
          </a:prstGeom>
          <a:solidFill>
            <a:srgbClr val="617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0" y="4522812"/>
            <a:ext cx="9144000" cy="620688"/>
          </a:xfrm>
          <a:prstGeom prst="rect">
            <a:avLst/>
          </a:prstGeom>
          <a:solidFill>
            <a:srgbClr val="617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899592" y="3291830"/>
            <a:ext cx="4248472" cy="369332"/>
          </a:xfrm>
          <a:prstGeom prst="rect">
            <a:avLst/>
          </a:prstGeom>
        </p:spPr>
        <p:txBody>
          <a:bodyPr wrap="square">
            <a:spAutoFit/>
          </a:bodyPr>
          <a:lstStyle/>
          <a:p>
            <a:r>
              <a:rPr lang="en-US" dirty="0" smtClean="0"/>
              <a:t>https://lychagina.wordpress.com/</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9502"/>
            <a:ext cx="8229600" cy="3394472"/>
          </a:xfrm>
        </p:spPr>
        <p:txBody>
          <a:bodyPr>
            <a:normAutofit fontScale="92500" lnSpcReduction="10000"/>
          </a:bodyPr>
          <a:lstStyle/>
          <a:p>
            <a:pPr>
              <a:buNone/>
            </a:pPr>
            <a:r>
              <a:rPr lang="ru-RU" sz="2400" b="1" dirty="0" smtClean="0">
                <a:solidFill>
                  <a:srgbClr val="61702E"/>
                </a:solidFill>
              </a:rPr>
              <a:t>Приказ </a:t>
            </a:r>
            <a:r>
              <a:rPr lang="ru-RU" sz="2400" b="1" dirty="0" smtClean="0">
                <a:solidFill>
                  <a:srgbClr val="61702E"/>
                </a:solidFill>
              </a:rPr>
              <a:t>имеет следующие реквизиты: </a:t>
            </a:r>
            <a:endParaRPr lang="ru-RU" sz="2400" b="1" dirty="0" smtClean="0">
              <a:solidFill>
                <a:srgbClr val="61702E"/>
              </a:solidFill>
            </a:endParaRPr>
          </a:p>
          <a:p>
            <a:r>
              <a:rPr lang="ru-RU" sz="2400" dirty="0" smtClean="0"/>
              <a:t>наименование организации; </a:t>
            </a:r>
          </a:p>
          <a:p>
            <a:r>
              <a:rPr lang="ru-RU" sz="2400" dirty="0" smtClean="0"/>
              <a:t>вид документа (ПРИКАЗ</a:t>
            </a:r>
            <a:r>
              <a:rPr lang="ru-RU" sz="2400" dirty="0" smtClean="0"/>
              <a:t>); </a:t>
            </a:r>
            <a:endParaRPr lang="ru-RU" sz="2400" dirty="0" smtClean="0"/>
          </a:p>
          <a:p>
            <a:r>
              <a:rPr lang="ru-RU" sz="2400" dirty="0" smtClean="0"/>
              <a:t>дата</a:t>
            </a:r>
            <a:r>
              <a:rPr lang="ru-RU" sz="2400" dirty="0" smtClean="0"/>
              <a:t>; </a:t>
            </a:r>
            <a:endParaRPr lang="ru-RU" sz="2400" dirty="0" smtClean="0"/>
          </a:p>
          <a:p>
            <a:r>
              <a:rPr lang="ru-RU" sz="2400" dirty="0" smtClean="0"/>
              <a:t>регистрационный </a:t>
            </a:r>
            <a:r>
              <a:rPr lang="ru-RU" sz="2400" dirty="0" smtClean="0"/>
              <a:t>номер; </a:t>
            </a:r>
            <a:endParaRPr lang="ru-RU" sz="2400" dirty="0" smtClean="0"/>
          </a:p>
          <a:p>
            <a:r>
              <a:rPr lang="ru-RU" sz="2400" dirty="0" smtClean="0"/>
              <a:t>место </a:t>
            </a:r>
            <a:r>
              <a:rPr lang="ru-RU" sz="2400" dirty="0" smtClean="0"/>
              <a:t>составления (издания) </a:t>
            </a:r>
            <a:r>
              <a:rPr lang="ru-RU" sz="2400" dirty="0" smtClean="0"/>
              <a:t>документа;</a:t>
            </a:r>
          </a:p>
          <a:p>
            <a:r>
              <a:rPr lang="ru-RU" sz="2400" dirty="0" smtClean="0"/>
              <a:t>наименование </a:t>
            </a:r>
            <a:r>
              <a:rPr lang="ru-RU" sz="2400" dirty="0" smtClean="0"/>
              <a:t>документа (заголовок к тексту); </a:t>
            </a:r>
            <a:endParaRPr lang="ru-RU" sz="2400" dirty="0" smtClean="0"/>
          </a:p>
          <a:p>
            <a:r>
              <a:rPr lang="ru-RU" sz="2400" dirty="0" smtClean="0"/>
              <a:t>подпись </a:t>
            </a:r>
            <a:r>
              <a:rPr lang="ru-RU" sz="2400" dirty="0" smtClean="0"/>
              <a:t>должностного лица; </a:t>
            </a:r>
            <a:endParaRPr lang="ru-RU" sz="2400" dirty="0" smtClean="0"/>
          </a:p>
          <a:p>
            <a:r>
              <a:rPr lang="ru-RU" sz="2400" dirty="0" smtClean="0"/>
              <a:t>визы</a:t>
            </a:r>
            <a:r>
              <a:rPr lang="ru-RU" sz="2400" dirty="0" smtClean="0"/>
              <a:t>.</a:t>
            </a:r>
          </a:p>
          <a:p>
            <a:pPr>
              <a:buNone/>
            </a:pPr>
            <a:endParaRPr lang="ru-RU" sz="2400" dirty="0"/>
          </a:p>
        </p:txBody>
      </p:sp>
      <p:sp>
        <p:nvSpPr>
          <p:cNvPr id="4" name="Прямоугольник 3"/>
          <p:cNvSpPr/>
          <p:nvPr/>
        </p:nvSpPr>
        <p:spPr>
          <a:xfrm>
            <a:off x="0" y="3867894"/>
            <a:ext cx="9144000" cy="1275606"/>
          </a:xfrm>
          <a:prstGeom prst="rect">
            <a:avLst/>
          </a:prstGeom>
          <a:solidFill>
            <a:srgbClr val="617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одзаголовок 2"/>
          <p:cNvSpPr txBox="1">
            <a:spLocks/>
          </p:cNvSpPr>
          <p:nvPr/>
        </p:nvSpPr>
        <p:spPr>
          <a:xfrm>
            <a:off x="8639944" y="4659982"/>
            <a:ext cx="504056" cy="48351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ru-RU" sz="2000" noProof="0" dirty="0" smtClean="0">
                <a:solidFill>
                  <a:schemeClr val="bg1"/>
                </a:solidFill>
                <a:latin typeface="Tahoma" pitchFamily="34" charset="0"/>
                <a:ea typeface="Tahoma" pitchFamily="34" charset="0"/>
                <a:cs typeface="Tahoma" pitchFamily="34" charset="0"/>
              </a:rPr>
              <a:t>10</a:t>
            </a:r>
            <a:endParaRPr kumimoji="0" lang="en-US" sz="2000" i="0" u="none" strike="noStrike" kern="1200" cap="none" spc="0" normalizeH="0" baseline="0" noProof="0" dirty="0" smtClean="0">
              <a:ln>
                <a:noFill/>
              </a:ln>
              <a:solidFill>
                <a:schemeClr val="bg1"/>
              </a:solidFill>
              <a:effectLst/>
              <a:uLnTx/>
              <a:uFillTx/>
              <a:latin typeface="Tahoma" pitchFamily="34" charset="0"/>
              <a:ea typeface="Tahoma" pitchFamily="34" charset="0"/>
              <a:cs typeface="Tahoma"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339502"/>
            <a:ext cx="8352928" cy="3416320"/>
          </a:xfrm>
          <a:prstGeom prst="rect">
            <a:avLst/>
          </a:prstGeom>
        </p:spPr>
        <p:txBody>
          <a:bodyPr wrap="square">
            <a:spAutoFit/>
          </a:bodyPr>
          <a:lstStyle/>
          <a:p>
            <a:r>
              <a:rPr lang="ru-RU" dirty="0" smtClean="0"/>
              <a:t>Положение принимается в том случае, если в </a:t>
            </a:r>
            <a:r>
              <a:rPr lang="ru-RU" dirty="0" smtClean="0"/>
              <a:t>нём </a:t>
            </a:r>
            <a:r>
              <a:rPr lang="ru-RU" dirty="0" smtClean="0"/>
              <a:t>устанавливаются </a:t>
            </a:r>
            <a:r>
              <a:rPr lang="ru-RU" dirty="0" smtClean="0"/>
              <a:t>системно связанные </a:t>
            </a:r>
            <a:r>
              <a:rPr lang="ru-RU" dirty="0" smtClean="0"/>
              <a:t>между собой правила </a:t>
            </a:r>
            <a:r>
              <a:rPr lang="ru-RU" dirty="0" smtClean="0"/>
              <a:t>.</a:t>
            </a:r>
            <a:endParaRPr lang="ru-RU" dirty="0" smtClean="0"/>
          </a:p>
          <a:p>
            <a:r>
              <a:rPr lang="ru-RU" dirty="0" smtClean="0"/>
              <a:t>Положение устанавливает порядок образования, структуру, задачи и функции, </a:t>
            </a:r>
            <a:r>
              <a:rPr lang="ru-RU" dirty="0" smtClean="0"/>
              <a:t>объём прав  и </a:t>
            </a:r>
            <a:r>
              <a:rPr lang="ru-RU" dirty="0" smtClean="0"/>
              <a:t>обязанностей, организацию </a:t>
            </a:r>
            <a:r>
              <a:rPr lang="ru-RU" dirty="0" smtClean="0"/>
              <a:t>работы.</a:t>
            </a:r>
            <a:endParaRPr lang="ru-RU" dirty="0" smtClean="0"/>
          </a:p>
          <a:p>
            <a:r>
              <a:rPr lang="ru-RU" dirty="0" smtClean="0"/>
              <a:t>Текст положения, как правило, состоит из следующих разделов: общие положения, </a:t>
            </a:r>
            <a:r>
              <a:rPr lang="ru-RU" dirty="0" smtClean="0"/>
              <a:t>цели и </a:t>
            </a:r>
            <a:r>
              <a:rPr lang="ru-RU" dirty="0" smtClean="0"/>
              <a:t>задачи, функции, права и обязанности, руководство, взаимоотношения, </a:t>
            </a:r>
            <a:r>
              <a:rPr lang="ru-RU" dirty="0" smtClean="0"/>
              <a:t>организация работы</a:t>
            </a:r>
            <a:r>
              <a:rPr lang="ru-RU" dirty="0" smtClean="0"/>
              <a:t>.</a:t>
            </a:r>
          </a:p>
          <a:p>
            <a:r>
              <a:rPr lang="ru-RU" dirty="0" smtClean="0"/>
              <a:t>В </a:t>
            </a:r>
            <a:r>
              <a:rPr lang="ru-RU" dirty="0" smtClean="0"/>
              <a:t>правилах устанавливаются нормы и требования, обязательные для выполнения.</a:t>
            </a:r>
          </a:p>
          <a:p>
            <a:r>
              <a:rPr lang="ru-RU" dirty="0" smtClean="0"/>
              <a:t>В </a:t>
            </a:r>
            <a:r>
              <a:rPr lang="ru-RU" dirty="0" smtClean="0"/>
              <a:t>инструкции излагается порядок осуществления какой-либо деятельности </a:t>
            </a:r>
            <a:r>
              <a:rPr lang="ru-RU" dirty="0" smtClean="0"/>
              <a:t>или порядок </a:t>
            </a:r>
            <a:r>
              <a:rPr lang="ru-RU" dirty="0" smtClean="0"/>
              <a:t>применения положений законодательных и иных нормативных актов.</a:t>
            </a:r>
            <a:endParaRPr lang="ru-RU" dirty="0"/>
          </a:p>
        </p:txBody>
      </p:sp>
      <p:sp>
        <p:nvSpPr>
          <p:cNvPr id="5" name="Прямоугольник 4"/>
          <p:cNvSpPr/>
          <p:nvPr/>
        </p:nvSpPr>
        <p:spPr>
          <a:xfrm>
            <a:off x="0" y="3867894"/>
            <a:ext cx="9144000" cy="1275606"/>
          </a:xfrm>
          <a:prstGeom prst="rect">
            <a:avLst/>
          </a:prstGeom>
          <a:solidFill>
            <a:srgbClr val="617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одзаголовок 2"/>
          <p:cNvSpPr txBox="1">
            <a:spLocks/>
          </p:cNvSpPr>
          <p:nvPr/>
        </p:nvSpPr>
        <p:spPr>
          <a:xfrm>
            <a:off x="8639944" y="4659982"/>
            <a:ext cx="504056" cy="48351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ru-RU" sz="2000" noProof="0" dirty="0" smtClean="0">
                <a:solidFill>
                  <a:schemeClr val="bg1"/>
                </a:solidFill>
                <a:latin typeface="Tahoma" pitchFamily="34" charset="0"/>
                <a:ea typeface="Tahoma" pitchFamily="34" charset="0"/>
                <a:cs typeface="Tahoma" pitchFamily="34" charset="0"/>
              </a:rPr>
              <a:t>11</a:t>
            </a:r>
            <a:endParaRPr kumimoji="0" lang="en-US" sz="2000" i="0" u="none" strike="noStrike" kern="1200" cap="none" spc="0" normalizeH="0" baseline="0" noProof="0" dirty="0" smtClean="0">
              <a:ln>
                <a:noFill/>
              </a:ln>
              <a:solidFill>
                <a:schemeClr val="bg1"/>
              </a:solidFill>
              <a:effectLst/>
              <a:uLnTx/>
              <a:uFillTx/>
              <a:latin typeface="Tahoma" pitchFamily="34" charset="0"/>
              <a:ea typeface="Tahoma" pitchFamily="34" charset="0"/>
              <a:cs typeface="Tahoma"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339502"/>
            <a:ext cx="8208912" cy="3693319"/>
          </a:xfrm>
          <a:prstGeom prst="rect">
            <a:avLst/>
          </a:prstGeom>
        </p:spPr>
        <p:txBody>
          <a:bodyPr wrap="square">
            <a:spAutoFit/>
          </a:bodyPr>
          <a:lstStyle/>
          <a:p>
            <a:r>
              <a:rPr lang="ru-RU" dirty="0" smtClean="0"/>
              <a:t>Протокол – документ, фиксирующий ход обсуждения вопросов и принятия </a:t>
            </a:r>
            <a:r>
              <a:rPr lang="ru-RU" dirty="0" smtClean="0"/>
              <a:t>решений (</a:t>
            </a:r>
            <a:r>
              <a:rPr lang="ru-RU" dirty="0" smtClean="0"/>
              <a:t>постановлений) на заседаниях коллегиальных органов, собраниях, совещаниях</a:t>
            </a:r>
            <a:r>
              <a:rPr lang="ru-RU" dirty="0" smtClean="0"/>
              <a:t>, конференциях</a:t>
            </a:r>
            <a:r>
              <a:rPr lang="ru-RU" dirty="0" smtClean="0"/>
              <a:t>.</a:t>
            </a:r>
          </a:p>
          <a:p>
            <a:r>
              <a:rPr lang="ru-RU" dirty="0" smtClean="0"/>
              <a:t>Протокол </a:t>
            </a:r>
            <a:r>
              <a:rPr lang="ru-RU" dirty="0" smtClean="0"/>
              <a:t>составляется на основании записей, произведенных во время </a:t>
            </a:r>
            <a:r>
              <a:rPr lang="ru-RU" dirty="0" smtClean="0"/>
              <a:t>совещания (</a:t>
            </a:r>
            <a:r>
              <a:rPr lang="ru-RU" dirty="0" smtClean="0"/>
              <a:t>заседания), представленных тезисов докладов и выступлений, справок, проектов решений</a:t>
            </a:r>
          </a:p>
          <a:p>
            <a:r>
              <a:rPr lang="ru-RU" dirty="0" smtClean="0"/>
              <a:t>и других материалов</a:t>
            </a:r>
            <a:r>
              <a:rPr lang="ru-RU" dirty="0" smtClean="0"/>
              <a:t>.</a:t>
            </a:r>
          </a:p>
          <a:p>
            <a:r>
              <a:rPr lang="ru-RU" dirty="0" smtClean="0"/>
              <a:t>Могут оформляться протоколы очного и заочного голосования.</a:t>
            </a:r>
          </a:p>
          <a:p>
            <a:endParaRPr lang="ru-RU" dirty="0" smtClean="0"/>
          </a:p>
          <a:p>
            <a:r>
              <a:rPr lang="ru-RU" dirty="0" smtClean="0"/>
              <a:t>Протокол </a:t>
            </a:r>
            <a:r>
              <a:rPr lang="ru-RU" dirty="0" smtClean="0"/>
              <a:t>заседания коллегиального органа подписывается </a:t>
            </a:r>
            <a:r>
              <a:rPr lang="ru-RU" dirty="0" smtClean="0"/>
              <a:t>председательствующим на </a:t>
            </a:r>
            <a:r>
              <a:rPr lang="ru-RU" dirty="0" smtClean="0"/>
              <a:t>заседании и секретарем.</a:t>
            </a:r>
          </a:p>
          <a:p>
            <a:r>
              <a:rPr lang="ru-RU" dirty="0" smtClean="0"/>
              <a:t>Датой </a:t>
            </a:r>
            <a:r>
              <a:rPr lang="ru-RU" dirty="0" smtClean="0"/>
              <a:t>протокола является дата заседания</a:t>
            </a:r>
            <a:r>
              <a:rPr lang="ru-RU" dirty="0" smtClean="0"/>
              <a:t>.</a:t>
            </a:r>
          </a:p>
          <a:p>
            <a:endParaRPr lang="ru-RU" dirty="0"/>
          </a:p>
        </p:txBody>
      </p:sp>
      <p:sp>
        <p:nvSpPr>
          <p:cNvPr id="5" name="Прямоугольник 4"/>
          <p:cNvSpPr/>
          <p:nvPr/>
        </p:nvSpPr>
        <p:spPr>
          <a:xfrm>
            <a:off x="0" y="3867894"/>
            <a:ext cx="9144000" cy="1275606"/>
          </a:xfrm>
          <a:prstGeom prst="rect">
            <a:avLst/>
          </a:prstGeom>
          <a:solidFill>
            <a:srgbClr val="617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одзаголовок 2"/>
          <p:cNvSpPr txBox="1">
            <a:spLocks/>
          </p:cNvSpPr>
          <p:nvPr/>
        </p:nvSpPr>
        <p:spPr>
          <a:xfrm>
            <a:off x="8639944" y="4659982"/>
            <a:ext cx="504056" cy="48351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ru-RU" sz="2000" noProof="0" dirty="0" smtClean="0">
                <a:solidFill>
                  <a:schemeClr val="bg1"/>
                </a:solidFill>
                <a:latin typeface="Tahoma" pitchFamily="34" charset="0"/>
                <a:ea typeface="Tahoma" pitchFamily="34" charset="0"/>
                <a:cs typeface="Tahoma" pitchFamily="34" charset="0"/>
              </a:rPr>
              <a:t>12</a:t>
            </a:r>
            <a:endParaRPr kumimoji="0" lang="en-US" sz="2000" i="0" u="none" strike="noStrike" kern="1200" cap="none" spc="0" normalizeH="0" baseline="0" noProof="0" dirty="0" smtClean="0">
              <a:ln>
                <a:noFill/>
              </a:ln>
              <a:solidFill>
                <a:schemeClr val="bg1"/>
              </a:solidFill>
              <a:effectLst/>
              <a:uLnTx/>
              <a:uFillTx/>
              <a:latin typeface="Tahoma" pitchFamily="34" charset="0"/>
              <a:ea typeface="Tahoma" pitchFamily="34" charset="0"/>
              <a:cs typeface="Tahoma"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4515966"/>
            <a:ext cx="9144000" cy="627534"/>
          </a:xfrm>
          <a:prstGeom prst="rect">
            <a:avLst/>
          </a:prstGeom>
          <a:solidFill>
            <a:srgbClr val="617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одзаголовок 2"/>
          <p:cNvSpPr txBox="1">
            <a:spLocks/>
          </p:cNvSpPr>
          <p:nvPr/>
        </p:nvSpPr>
        <p:spPr>
          <a:xfrm>
            <a:off x="8639944" y="4659982"/>
            <a:ext cx="504056" cy="48351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ru-RU" sz="2000" dirty="0" smtClean="0">
                <a:solidFill>
                  <a:schemeClr val="bg1"/>
                </a:solidFill>
                <a:latin typeface="Tahoma" pitchFamily="34" charset="0"/>
                <a:ea typeface="Tahoma" pitchFamily="34" charset="0"/>
                <a:cs typeface="Tahoma" pitchFamily="34" charset="0"/>
              </a:rPr>
              <a:t>13</a:t>
            </a:r>
            <a:endParaRPr kumimoji="0" lang="en-US" sz="2000" i="0" u="none" strike="noStrike" kern="1200" cap="none" spc="0" normalizeH="0" baseline="0" noProof="0" dirty="0" smtClean="0">
              <a:ln>
                <a:noFill/>
              </a:ln>
              <a:solidFill>
                <a:schemeClr val="bg1"/>
              </a:solidFill>
              <a:effectLst/>
              <a:uLnTx/>
              <a:uFillTx/>
              <a:latin typeface="Tahoma" pitchFamily="34" charset="0"/>
              <a:ea typeface="Tahoma" pitchFamily="34" charset="0"/>
              <a:cs typeface="Tahoma" pitchFamily="34" charset="0"/>
            </a:endParaRPr>
          </a:p>
        </p:txBody>
      </p:sp>
      <p:sp>
        <p:nvSpPr>
          <p:cNvPr id="6" name="Содержимое 5"/>
          <p:cNvSpPr>
            <a:spLocks noGrp="1"/>
          </p:cNvSpPr>
          <p:nvPr>
            <p:ph idx="1"/>
          </p:nvPr>
        </p:nvSpPr>
        <p:spPr>
          <a:xfrm>
            <a:off x="457200" y="699542"/>
            <a:ext cx="8229600" cy="3394472"/>
          </a:xfrm>
        </p:spPr>
        <p:txBody>
          <a:bodyPr>
            <a:normAutofit fontScale="70000" lnSpcReduction="20000"/>
          </a:bodyPr>
          <a:lstStyle/>
          <a:p>
            <a:r>
              <a:rPr lang="ru-RU" dirty="0" smtClean="0"/>
              <a:t>Протокол органа управления некоммерческой организацией – документ</a:t>
            </a:r>
            <a:r>
              <a:rPr lang="ru-RU" dirty="0" smtClean="0"/>
              <a:t>, фиксирующий </a:t>
            </a:r>
            <a:r>
              <a:rPr lang="ru-RU" dirty="0" smtClean="0"/>
              <a:t>факт проведения заседания органа управления </a:t>
            </a:r>
            <a:r>
              <a:rPr lang="ru-RU" dirty="0" smtClean="0"/>
              <a:t>некоммерческой организацией</a:t>
            </a:r>
            <a:r>
              <a:rPr lang="ru-RU" dirty="0" smtClean="0"/>
              <a:t>, ход обсуждения вопросов, принятия решений по ним, а также </a:t>
            </a:r>
            <a:r>
              <a:rPr lang="ru-RU" dirty="0" smtClean="0"/>
              <a:t>сами принятые </a:t>
            </a:r>
            <a:r>
              <a:rPr lang="ru-RU" dirty="0" smtClean="0"/>
              <a:t>решения.</a:t>
            </a:r>
          </a:p>
          <a:p>
            <a:r>
              <a:rPr lang="ru-RU" dirty="0" smtClean="0"/>
              <a:t>Протоколы заседаний органов управления некоммерческой организацией </a:t>
            </a:r>
            <a:r>
              <a:rPr lang="ru-RU" dirty="0" smtClean="0"/>
              <a:t>являются обязательными </a:t>
            </a:r>
            <a:r>
              <a:rPr lang="ru-RU" dirty="0" smtClean="0"/>
              <a:t>документами, подлежащими составлению и хранению </a:t>
            </a:r>
            <a:r>
              <a:rPr lang="ru-RU" dirty="0" smtClean="0"/>
              <a:t>на протяжении </a:t>
            </a:r>
            <a:r>
              <a:rPr lang="ru-RU" dirty="0" smtClean="0"/>
              <a:t>всего периода существования организации, поскольку в </a:t>
            </a:r>
            <a:r>
              <a:rPr lang="ru-RU" dirty="0" smtClean="0"/>
              <a:t>них фиксируются основные управленческие </a:t>
            </a:r>
            <a:r>
              <a:rPr lang="ru-RU" dirty="0" smtClean="0"/>
              <a:t>решения</a:t>
            </a:r>
            <a:r>
              <a:rPr lang="ru-RU" dirty="0" smtClean="0"/>
              <a:t>, принимаемые </a:t>
            </a:r>
            <a:r>
              <a:rPr lang="ru-RU" dirty="0" smtClean="0"/>
              <a:t>в НКО.</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4515966"/>
            <a:ext cx="9144000" cy="627534"/>
          </a:xfrm>
          <a:prstGeom prst="rect">
            <a:avLst/>
          </a:prstGeom>
          <a:solidFill>
            <a:srgbClr val="617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одзаголовок 2"/>
          <p:cNvSpPr txBox="1">
            <a:spLocks/>
          </p:cNvSpPr>
          <p:nvPr/>
        </p:nvSpPr>
        <p:spPr>
          <a:xfrm>
            <a:off x="8639944" y="4659982"/>
            <a:ext cx="504056" cy="48351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ru-RU" sz="2000" dirty="0" smtClean="0">
                <a:solidFill>
                  <a:schemeClr val="bg1"/>
                </a:solidFill>
                <a:latin typeface="Tahoma" pitchFamily="34" charset="0"/>
                <a:ea typeface="Tahoma" pitchFamily="34" charset="0"/>
                <a:cs typeface="Tahoma" pitchFamily="34" charset="0"/>
              </a:rPr>
              <a:t>14</a:t>
            </a:r>
            <a:endParaRPr kumimoji="0" lang="en-US" sz="2000" i="0" u="none" strike="noStrike" kern="1200" cap="none" spc="0" normalizeH="0" baseline="0" noProof="0" dirty="0" smtClean="0">
              <a:ln>
                <a:noFill/>
              </a:ln>
              <a:solidFill>
                <a:schemeClr val="bg1"/>
              </a:solidFill>
              <a:effectLst/>
              <a:uLnTx/>
              <a:uFillTx/>
              <a:latin typeface="Tahoma" pitchFamily="34" charset="0"/>
              <a:ea typeface="Tahoma" pitchFamily="34" charset="0"/>
              <a:cs typeface="Tahoma" pitchFamily="34" charset="0"/>
            </a:endParaRPr>
          </a:p>
        </p:txBody>
      </p:sp>
      <p:sp>
        <p:nvSpPr>
          <p:cNvPr id="4" name="Прямоугольник 3"/>
          <p:cNvSpPr/>
          <p:nvPr/>
        </p:nvSpPr>
        <p:spPr>
          <a:xfrm>
            <a:off x="323528" y="339502"/>
            <a:ext cx="8496944" cy="3970318"/>
          </a:xfrm>
          <a:prstGeom prst="rect">
            <a:avLst/>
          </a:prstGeom>
        </p:spPr>
        <p:txBody>
          <a:bodyPr wrap="square">
            <a:spAutoFit/>
          </a:bodyPr>
          <a:lstStyle/>
          <a:p>
            <a:r>
              <a:rPr lang="ru-RU" dirty="0" smtClean="0"/>
              <a:t>При наличии в повестке дня собрания нескольких вопросов по каждому из </a:t>
            </a:r>
            <a:r>
              <a:rPr lang="ru-RU" dirty="0" smtClean="0"/>
              <a:t>них принимается </a:t>
            </a:r>
            <a:r>
              <a:rPr lang="ru-RU" dirty="0" smtClean="0"/>
              <a:t>самостоятельное решение, если иное не установлено </a:t>
            </a:r>
            <a:r>
              <a:rPr lang="ru-RU" dirty="0" smtClean="0"/>
              <a:t>единогласно участниками </a:t>
            </a:r>
            <a:r>
              <a:rPr lang="ru-RU" dirty="0" smtClean="0"/>
              <a:t>собрания</a:t>
            </a:r>
            <a:r>
              <a:rPr lang="ru-RU" dirty="0" smtClean="0"/>
              <a:t>.</a:t>
            </a:r>
          </a:p>
          <a:p>
            <a:endParaRPr lang="ru-RU" dirty="0" smtClean="0"/>
          </a:p>
          <a:p>
            <a:r>
              <a:rPr lang="ru-RU" dirty="0" smtClean="0"/>
              <a:t>Решение общего собрания или заседания по вопросам исключительной </a:t>
            </a:r>
            <a:r>
              <a:rPr lang="ru-RU" dirty="0" smtClean="0"/>
              <a:t>компетенции высшего </a:t>
            </a:r>
            <a:r>
              <a:rPr lang="ru-RU" dirty="0" smtClean="0"/>
              <a:t>органа управления некоммерческой организацией </a:t>
            </a:r>
            <a:r>
              <a:rPr lang="ru-RU" dirty="0" smtClean="0"/>
              <a:t>принимается единогласно </a:t>
            </a:r>
            <a:r>
              <a:rPr lang="ru-RU" dirty="0" smtClean="0"/>
              <a:t>или квалифицированным большинством голосов в соответствии </a:t>
            </a:r>
            <a:r>
              <a:rPr lang="ru-RU" dirty="0" smtClean="0"/>
              <a:t>с положениями </a:t>
            </a:r>
            <a:r>
              <a:rPr lang="ru-RU" dirty="0" smtClean="0"/>
              <a:t>Федерального Закона «О некоммерческих организациях» и </a:t>
            </a:r>
            <a:r>
              <a:rPr lang="ru-RU" dirty="0" smtClean="0"/>
              <a:t>устава некоммерческой </a:t>
            </a:r>
            <a:r>
              <a:rPr lang="ru-RU" dirty="0" smtClean="0"/>
              <a:t>организации</a:t>
            </a:r>
            <a:r>
              <a:rPr lang="ru-RU" dirty="0" smtClean="0"/>
              <a:t>.</a:t>
            </a:r>
          </a:p>
          <a:p>
            <a:endParaRPr lang="ru-RU" dirty="0" smtClean="0"/>
          </a:p>
          <a:p>
            <a:r>
              <a:rPr lang="ru-RU" dirty="0" smtClean="0"/>
              <a:t>Решение высшего органа управления некоммерческой организацией может </a:t>
            </a:r>
            <a:r>
              <a:rPr lang="ru-RU" dirty="0" smtClean="0"/>
              <a:t>быть принято </a:t>
            </a:r>
            <a:r>
              <a:rPr lang="ru-RU" dirty="0" smtClean="0"/>
              <a:t>без проведения собрания или заседания путем проведения </a:t>
            </a:r>
            <a:r>
              <a:rPr lang="ru-RU" dirty="0" smtClean="0"/>
              <a:t>заочного голосования </a:t>
            </a:r>
            <a:r>
              <a:rPr lang="ru-RU" dirty="0" smtClean="0"/>
              <a:t>(опросным путем), за исключением принятия решений, относящихся </a:t>
            </a:r>
            <a:r>
              <a:rPr lang="ru-RU" dirty="0" smtClean="0"/>
              <a:t>к исключительной </a:t>
            </a:r>
            <a:r>
              <a:rPr lang="ru-RU" dirty="0" smtClean="0"/>
              <a:t>компетенции высшего органа управления.</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4515966"/>
            <a:ext cx="9144000" cy="627534"/>
          </a:xfrm>
          <a:prstGeom prst="rect">
            <a:avLst/>
          </a:prstGeom>
          <a:solidFill>
            <a:srgbClr val="617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одзаголовок 2"/>
          <p:cNvSpPr txBox="1">
            <a:spLocks/>
          </p:cNvSpPr>
          <p:nvPr/>
        </p:nvSpPr>
        <p:spPr>
          <a:xfrm>
            <a:off x="8639944" y="4659982"/>
            <a:ext cx="504056" cy="48351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ru-RU" sz="2000" dirty="0" smtClean="0">
                <a:solidFill>
                  <a:schemeClr val="bg1"/>
                </a:solidFill>
                <a:latin typeface="Tahoma" pitchFamily="34" charset="0"/>
                <a:ea typeface="Tahoma" pitchFamily="34" charset="0"/>
                <a:cs typeface="Tahoma" pitchFamily="34" charset="0"/>
              </a:rPr>
              <a:t>15</a:t>
            </a:r>
            <a:endParaRPr kumimoji="0" lang="en-US" sz="2000" i="0" u="none" strike="noStrike" kern="1200" cap="none" spc="0" normalizeH="0" baseline="0" noProof="0" dirty="0" smtClean="0">
              <a:ln>
                <a:noFill/>
              </a:ln>
              <a:solidFill>
                <a:schemeClr val="bg1"/>
              </a:solidFill>
              <a:effectLst/>
              <a:uLnTx/>
              <a:uFillTx/>
              <a:latin typeface="Tahoma" pitchFamily="34" charset="0"/>
              <a:ea typeface="Tahoma" pitchFamily="34" charset="0"/>
              <a:cs typeface="Tahoma" pitchFamily="34" charset="0"/>
            </a:endParaRPr>
          </a:p>
        </p:txBody>
      </p:sp>
      <p:sp>
        <p:nvSpPr>
          <p:cNvPr id="8194" name="Rectangle 2"/>
          <p:cNvSpPr>
            <a:spLocks noChangeArrowheads="1"/>
          </p:cNvSpPr>
          <p:nvPr/>
        </p:nvSpPr>
        <p:spPr bwMode="auto">
          <a:xfrm>
            <a:off x="467544" y="503263"/>
            <a:ext cx="806489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Во </a:t>
            </a:r>
            <a:r>
              <a:rPr kumimoji="0" lang="ru-RU" sz="1600" b="1" i="1" u="none" strike="noStrike" cap="none" normalizeH="0" baseline="0" dirty="0" smtClean="0">
                <a:ln>
                  <a:noFill/>
                </a:ln>
                <a:solidFill>
                  <a:schemeClr val="tx1"/>
                </a:solidFill>
                <a:effectLst/>
                <a:latin typeface="+mj-lt"/>
                <a:ea typeface="Calibri" pitchFamily="34" charset="0"/>
                <a:cs typeface="Cambria-BoldItalic" charset="-52"/>
              </a:rPr>
              <a:t>вводной части </a:t>
            </a: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протокола указываются:</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ea typeface="Calibri" pitchFamily="34" charset="0"/>
                <a:cs typeface="SymbolMT" charset="-120"/>
              </a:rPr>
              <a:t> </a:t>
            </a: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дата и время проведения (начало, окончание);</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ea typeface="Calibri" pitchFamily="34" charset="0"/>
                <a:cs typeface="SymbolMT" charset="-120"/>
              </a:rPr>
              <a:t> </a:t>
            </a: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место проведения (точный адрес);</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ea typeface="Calibri" pitchFamily="34" charset="0"/>
                <a:cs typeface="SymbolMT" charset="-120"/>
              </a:rPr>
              <a:t> </a:t>
            </a: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фамилия имя отчество присутствующих членов органа или полное</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наименование, ОГРН, адрес местонахождение, фамилия имя отчество</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представителя и реквизиты документа, подтверждающего полномочия</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юридического лица-члена;</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ea typeface="Calibri" pitchFamily="34" charset="0"/>
                <a:cs typeface="SymbolMT" charset="-120"/>
              </a:rPr>
              <a:t> </a:t>
            </a: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сведения о лицах, присутствующих без права голоса;</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ea typeface="Calibri" pitchFamily="34" charset="0"/>
                <a:cs typeface="SymbolMT" charset="-120"/>
              </a:rPr>
              <a:t> </a:t>
            </a: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повестка дня состоит из перечисления вопросов, которые обсуждаются на</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заседании, и закрепляет последовательность их обсуждения и фамилии</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выступающих (докладчиков). Каждый вопрос повестки дня нумеруется</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арабской цифрой, его формулируют с использованием предлогов «О» или «Об».</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Например, «Об утверждении программ».</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ea typeface="Calibri" pitchFamily="34" charset="0"/>
                <a:cs typeface="SymbolMT" charset="-120"/>
              </a:rPr>
              <a:t> </a:t>
            </a: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результаты голосования и решения по каждому вопросу повестки дня.</a:t>
            </a:r>
            <a:endParaRPr kumimoji="0" lang="ru-RU" sz="16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4515966"/>
            <a:ext cx="9144000" cy="627534"/>
          </a:xfrm>
          <a:prstGeom prst="rect">
            <a:avLst/>
          </a:prstGeom>
          <a:solidFill>
            <a:srgbClr val="617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одзаголовок 2"/>
          <p:cNvSpPr txBox="1">
            <a:spLocks/>
          </p:cNvSpPr>
          <p:nvPr/>
        </p:nvSpPr>
        <p:spPr>
          <a:xfrm>
            <a:off x="8639944" y="4659982"/>
            <a:ext cx="504056" cy="48351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ru-RU" sz="2000" dirty="0" smtClean="0">
                <a:solidFill>
                  <a:schemeClr val="bg1"/>
                </a:solidFill>
                <a:latin typeface="Tahoma" pitchFamily="34" charset="0"/>
                <a:ea typeface="Tahoma" pitchFamily="34" charset="0"/>
                <a:cs typeface="Tahoma" pitchFamily="34" charset="0"/>
              </a:rPr>
              <a:t>16</a:t>
            </a:r>
            <a:endParaRPr kumimoji="0" lang="en-US" sz="2000" i="0" u="none" strike="noStrike" kern="1200" cap="none" spc="0" normalizeH="0" baseline="0" noProof="0" dirty="0" smtClean="0">
              <a:ln>
                <a:noFill/>
              </a:ln>
              <a:solidFill>
                <a:schemeClr val="bg1"/>
              </a:solidFill>
              <a:effectLst/>
              <a:uLnTx/>
              <a:uFillTx/>
              <a:latin typeface="Tahoma" pitchFamily="34" charset="0"/>
              <a:ea typeface="Tahoma" pitchFamily="34" charset="0"/>
              <a:cs typeface="Tahoma" pitchFamily="34" charset="0"/>
            </a:endParaRPr>
          </a:p>
        </p:txBody>
      </p:sp>
      <p:sp>
        <p:nvSpPr>
          <p:cNvPr id="8195" name="Rectangle 3"/>
          <p:cNvSpPr>
            <a:spLocks noChangeArrowheads="1"/>
          </p:cNvSpPr>
          <p:nvPr/>
        </p:nvSpPr>
        <p:spPr bwMode="auto">
          <a:xfrm>
            <a:off x="395536" y="657151"/>
            <a:ext cx="856895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Решения указываются отдельно по каждому вопросу повестки дня с указанием</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количества голосов. Часто в протоколах некоммерческих организаций</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встречается информация о том, что все решения приняты единогласно. Фраза</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«решение принято единогласно» свидетельствует лишь о том, что все</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участники заседания были единодушны в своем решении, но не отвечает на</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вопрос каким образом они голосовали, какое решение они приняли – за,</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против или воздержались. Рекомендуем после каждого вопроса повестки дня</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указывать итоги голосования следующим образом: Голосовали: «за» - столько-</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то человек, «против» - нет, «воздержались» - нет;</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ea typeface="Calibri" pitchFamily="34" charset="0"/>
                <a:cs typeface="SymbolMT" charset="-120"/>
              </a:rPr>
              <a:t> </a:t>
            </a: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подписи председателя и секретаря;</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ea typeface="Calibri" pitchFamily="34" charset="0"/>
                <a:cs typeface="SymbolMT" charset="-120"/>
              </a:rPr>
              <a:t> </a:t>
            </a: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сведения о лицах, голосовавших против принятия решения собрания 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потребовавших внести запись об этом в протокол. </a:t>
            </a:r>
            <a:endParaRPr kumimoji="0" lang="ru-RU" sz="16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4515966"/>
            <a:ext cx="9144000" cy="627534"/>
          </a:xfrm>
          <a:prstGeom prst="rect">
            <a:avLst/>
          </a:prstGeom>
          <a:solidFill>
            <a:srgbClr val="617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одзаголовок 2"/>
          <p:cNvSpPr txBox="1">
            <a:spLocks/>
          </p:cNvSpPr>
          <p:nvPr/>
        </p:nvSpPr>
        <p:spPr>
          <a:xfrm>
            <a:off x="8639944" y="4659982"/>
            <a:ext cx="504056" cy="48351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ru-RU" sz="2000" dirty="0" smtClean="0">
                <a:solidFill>
                  <a:schemeClr val="bg1"/>
                </a:solidFill>
                <a:latin typeface="Tahoma" pitchFamily="34" charset="0"/>
                <a:ea typeface="Tahoma" pitchFamily="34" charset="0"/>
                <a:cs typeface="Tahoma" pitchFamily="34" charset="0"/>
              </a:rPr>
              <a:t>17</a:t>
            </a:r>
            <a:endParaRPr kumimoji="0" lang="en-US" sz="2000" i="0" u="none" strike="noStrike" kern="1200" cap="none" spc="0" normalizeH="0" baseline="0" noProof="0" dirty="0" smtClean="0">
              <a:ln>
                <a:noFill/>
              </a:ln>
              <a:solidFill>
                <a:schemeClr val="bg1"/>
              </a:solidFill>
              <a:effectLst/>
              <a:uLnTx/>
              <a:uFillTx/>
              <a:latin typeface="Tahoma" pitchFamily="34" charset="0"/>
              <a:ea typeface="Tahoma" pitchFamily="34" charset="0"/>
              <a:cs typeface="Tahoma" pitchFamily="34" charset="0"/>
            </a:endParaRPr>
          </a:p>
        </p:txBody>
      </p:sp>
      <p:sp>
        <p:nvSpPr>
          <p:cNvPr id="7169" name="Rectangle 1"/>
          <p:cNvSpPr>
            <a:spLocks noChangeArrowheads="1"/>
          </p:cNvSpPr>
          <p:nvPr/>
        </p:nvSpPr>
        <p:spPr bwMode="auto">
          <a:xfrm>
            <a:off x="323528" y="1443429"/>
            <a:ext cx="792088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В протоколе о результатах </a:t>
            </a:r>
            <a:r>
              <a:rPr kumimoji="0" lang="ru-RU" sz="1600" b="1" i="0" u="none" strike="noStrike" cap="none" normalizeH="0" baseline="0" dirty="0" smtClean="0">
                <a:ln>
                  <a:noFill/>
                </a:ln>
                <a:solidFill>
                  <a:schemeClr val="tx1"/>
                </a:solidFill>
                <a:effectLst/>
                <a:latin typeface="+mj-lt"/>
                <a:ea typeface="Calibri" pitchFamily="34" charset="0"/>
                <a:cs typeface="Cambria-Bold"/>
              </a:rPr>
              <a:t>заочного голосования </a:t>
            </a: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указывается:</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ea typeface="Calibri" pitchFamily="34" charset="0"/>
                <a:cs typeface="SymbolMT" charset="-120"/>
              </a:rPr>
              <a:t> </a:t>
            </a: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дата, до которой принимались документы, содержащие сведения о голосовании членов гражданско-правового сообщества;</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ea typeface="Calibri" pitchFamily="34" charset="0"/>
                <a:cs typeface="SymbolMT" charset="-120"/>
              </a:rPr>
              <a:t> </a:t>
            </a: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сведения о лицах, принявших участие в голосовании;</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ea typeface="Calibri" pitchFamily="34" charset="0"/>
                <a:cs typeface="SymbolMT" charset="-120"/>
              </a:rPr>
              <a:t> </a:t>
            </a: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результаты голосования по каждому вопросу повестки дня;</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ea typeface="Calibri" pitchFamily="34" charset="0"/>
                <a:cs typeface="SymbolMT" charset="-120"/>
              </a:rPr>
              <a:t> </a:t>
            </a: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сведения о лицах, проводивших подсчет голосов;</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ea typeface="Calibri" pitchFamily="34" charset="0"/>
                <a:cs typeface="SymbolMT" charset="-120"/>
              </a:rPr>
              <a:t> </a:t>
            </a: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сведения о лицах, подписавших протокол.</a:t>
            </a:r>
            <a:endParaRPr kumimoji="0" lang="ru-RU" sz="16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4515966"/>
            <a:ext cx="9144000" cy="627534"/>
          </a:xfrm>
          <a:prstGeom prst="rect">
            <a:avLst/>
          </a:prstGeom>
          <a:solidFill>
            <a:srgbClr val="617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одзаголовок 2"/>
          <p:cNvSpPr txBox="1">
            <a:spLocks/>
          </p:cNvSpPr>
          <p:nvPr/>
        </p:nvSpPr>
        <p:spPr>
          <a:xfrm>
            <a:off x="8639944" y="4659982"/>
            <a:ext cx="504056" cy="48351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ru-RU" sz="2000" dirty="0" smtClean="0">
                <a:solidFill>
                  <a:schemeClr val="bg1"/>
                </a:solidFill>
                <a:latin typeface="Tahoma" pitchFamily="34" charset="0"/>
                <a:ea typeface="Tahoma" pitchFamily="34" charset="0"/>
                <a:cs typeface="Tahoma" pitchFamily="34" charset="0"/>
              </a:rPr>
              <a:t>18</a:t>
            </a:r>
            <a:endParaRPr kumimoji="0" lang="en-US" sz="2000" i="0" u="none" strike="noStrike" kern="1200" cap="none" spc="0" normalizeH="0" baseline="0" noProof="0" dirty="0" smtClean="0">
              <a:ln>
                <a:noFill/>
              </a:ln>
              <a:solidFill>
                <a:schemeClr val="bg1"/>
              </a:solidFill>
              <a:effectLst/>
              <a:uLnTx/>
              <a:uFillTx/>
              <a:latin typeface="Tahoma" pitchFamily="34" charset="0"/>
              <a:ea typeface="Tahoma" pitchFamily="34" charset="0"/>
              <a:cs typeface="Tahoma" pitchFamily="34" charset="0"/>
            </a:endParaRPr>
          </a:p>
        </p:txBody>
      </p:sp>
      <p:sp>
        <p:nvSpPr>
          <p:cNvPr id="7170" name="Rectangle 2"/>
          <p:cNvSpPr>
            <a:spLocks noChangeArrowheads="1"/>
          </p:cNvSpPr>
          <p:nvPr/>
        </p:nvSpPr>
        <p:spPr bwMode="auto">
          <a:xfrm>
            <a:off x="251520" y="380152"/>
            <a:ext cx="871296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Calibri" pitchFamily="34" charset="0"/>
                <a:cs typeface="Cambria-Bold" charset="-52"/>
              </a:rPr>
              <a:t>Основная часть</a:t>
            </a:r>
            <a:endParaRPr kumimoji="0" lang="ru-RU"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Calibri" pitchFamily="34" charset="0"/>
                <a:cs typeface="Cambria" pitchFamily="18" charset="0"/>
              </a:rPr>
              <a:t>В соответствии с последовательностью вопросов в повестке дня оформляется текст</a:t>
            </a:r>
            <a:endParaRPr kumimoji="0" lang="ru-RU"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Calibri" pitchFamily="34" charset="0"/>
                <a:cs typeface="Cambria" pitchFamily="18" charset="0"/>
              </a:rPr>
              <a:t>основной части протокола — он должен содержать столько разделов, сколько</a:t>
            </a:r>
            <a:endParaRPr kumimoji="0" lang="ru-RU"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Calibri" pitchFamily="34" charset="0"/>
                <a:cs typeface="Cambria" pitchFamily="18" charset="0"/>
              </a:rPr>
              <a:t>пунктов включено в повестку дня.</a:t>
            </a:r>
            <a:endParaRPr kumimoji="0" lang="ru-RU"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Calibri" pitchFamily="34" charset="0"/>
                <a:cs typeface="Cambria" pitchFamily="18" charset="0"/>
              </a:rPr>
              <a:t>Заголовочная часть протокола оформляется всегда одинаково и фиксирует</a:t>
            </a:r>
            <a:endParaRPr kumimoji="0" lang="ru-RU"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Calibri" pitchFamily="34" charset="0"/>
                <a:cs typeface="Cambria" pitchFamily="18" charset="0"/>
              </a:rPr>
              <a:t>обсуждавшиеся на заседании вопросы, фамилии докладчиков, результаты</a:t>
            </a:r>
            <a:endParaRPr kumimoji="0" lang="ru-RU"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Calibri" pitchFamily="34" charset="0"/>
                <a:cs typeface="Cambria" pitchFamily="18" charset="0"/>
              </a:rPr>
              <a:t>голосования и принятые решения. Каждый раздел состоит из трех частей:</a:t>
            </a:r>
            <a:endParaRPr kumimoji="0" lang="ru-RU"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Calibri" pitchFamily="34" charset="0"/>
                <a:cs typeface="Cambria" pitchFamily="18" charset="0"/>
              </a:rPr>
              <a:t>«СЛУШАЛИ», «ГОЛОСОВАЛИ/РЕЗУЛЬТАТЫ ГОЛОСОВАНИЯ», «ПОСТАНОВИЛИ»</a:t>
            </a:r>
            <a:endParaRPr kumimoji="0" lang="ru-RU"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Calibri" pitchFamily="34" charset="0"/>
                <a:cs typeface="Cambria" pitchFamily="18" charset="0"/>
              </a:rPr>
              <a:t>(«РЕШИЛИ»), которые печатаются от левого поля прописными буквами. Такое</a:t>
            </a:r>
            <a:endParaRPr kumimoji="0" lang="ru-RU"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Calibri" pitchFamily="34" charset="0"/>
                <a:cs typeface="Cambria" pitchFamily="18" charset="0"/>
              </a:rPr>
              <a:t>оформление позволяет выделить их в тексте.</a:t>
            </a:r>
            <a:endParaRPr kumimoji="0" lang="ru-RU"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Calibri" pitchFamily="34" charset="0"/>
                <a:cs typeface="Cambria" pitchFamily="18" charset="0"/>
              </a:rPr>
              <a:t>Протокол оформляет секретарь заседания. Протокол подписывает секретарь и представляет на подпись председателю в течение 3 (трех) рабочих дней после заседания.</a:t>
            </a:r>
            <a:endParaRPr kumimoji="0" lang="ru-RU"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Calibri" pitchFamily="34" charset="0"/>
                <a:cs typeface="Cambria" pitchFamily="18" charset="0"/>
              </a:rPr>
              <a:t>Подписи председателя и секретаря являются обязательными, без них протокол считается недействительным, а принятие решения - нелегитимными. Подписи всех присутствующих не обязательны.</a:t>
            </a:r>
            <a:endParaRPr kumimoji="0" lang="ru-RU"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Calibri" pitchFamily="34" charset="0"/>
                <a:cs typeface="Cambria" pitchFamily="18" charset="0"/>
              </a:rPr>
              <a:t>Документы, которые утверждались на заседании должны быть приложены к протоколу.</a:t>
            </a:r>
            <a:endParaRPr kumimoji="0" lang="ru-RU"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Calibri" pitchFamily="34" charset="0"/>
                <a:cs typeface="Cambria" pitchFamily="18" charset="0"/>
              </a:rPr>
              <a:t>Если прокол содержит более 1 листа, его необходимо прошивать. На месте прошивки</a:t>
            </a:r>
            <a:endParaRPr kumimoji="0" lang="ru-RU"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Calibri" pitchFamily="34" charset="0"/>
                <a:cs typeface="Cambria" pitchFamily="18" charset="0"/>
              </a:rPr>
              <a:t>указывается количество листов и заверяется подписью.</a:t>
            </a:r>
            <a:endParaRPr kumimoji="0" lang="ru-RU" sz="14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71550"/>
            <a:ext cx="8229600" cy="3394472"/>
          </a:xfrm>
        </p:spPr>
        <p:txBody>
          <a:bodyPr>
            <a:noAutofit/>
          </a:bodyPr>
          <a:lstStyle/>
          <a:p>
            <a:r>
              <a:rPr lang="ru-RU" sz="1800" dirty="0" smtClean="0"/>
              <a:t>Акт – документ, составленный и подписанный несколькими </a:t>
            </a:r>
            <a:r>
              <a:rPr lang="ru-RU" sz="1800" dirty="0" smtClean="0"/>
              <a:t>лицами и </a:t>
            </a:r>
            <a:r>
              <a:rPr lang="ru-RU" sz="1800" dirty="0" smtClean="0"/>
              <a:t>подтверждающий установленные факты и события.</a:t>
            </a:r>
          </a:p>
          <a:p>
            <a:r>
              <a:rPr lang="ru-RU" sz="1800" dirty="0" smtClean="0"/>
              <a:t>Акты составляются по результатам ревизии </a:t>
            </a:r>
            <a:r>
              <a:rPr lang="ru-RU" sz="1800" dirty="0" smtClean="0"/>
              <a:t>финансово хозяйственной </a:t>
            </a:r>
            <a:r>
              <a:rPr lang="ru-RU" sz="1800" dirty="0" smtClean="0"/>
              <a:t>деятельности</a:t>
            </a:r>
            <a:r>
              <a:rPr lang="ru-RU" sz="1800" dirty="0" smtClean="0"/>
              <a:t>, приема </a:t>
            </a:r>
            <a:r>
              <a:rPr lang="ru-RU" sz="1800" dirty="0" smtClean="0"/>
              <a:t>— передачи дел, проверки наличия, инвентаризации и др.</a:t>
            </a:r>
          </a:p>
          <a:p>
            <a:r>
              <a:rPr lang="ru-RU" sz="1800" dirty="0" smtClean="0"/>
              <a:t>Акт составляется </a:t>
            </a:r>
            <a:r>
              <a:rPr lang="ru-RU" sz="1800" dirty="0" err="1" smtClean="0"/>
              <a:t>комиссионно</a:t>
            </a:r>
            <a:r>
              <a:rPr lang="ru-RU" sz="1800" dirty="0" smtClean="0"/>
              <a:t> (не менее двух </a:t>
            </a:r>
            <a:r>
              <a:rPr lang="ru-RU" sz="1800" dirty="0" smtClean="0"/>
              <a:t> составителей</a:t>
            </a:r>
            <a:r>
              <a:rPr lang="ru-RU" sz="1800" dirty="0" smtClean="0"/>
              <a:t>) или </a:t>
            </a:r>
            <a:r>
              <a:rPr lang="ru-RU" sz="1800" dirty="0" smtClean="0"/>
              <a:t>специально уполномоченным </a:t>
            </a:r>
            <a:r>
              <a:rPr lang="ru-RU" sz="1800" dirty="0" smtClean="0"/>
              <a:t>должностным лицом.</a:t>
            </a:r>
            <a:endParaRPr lang="ru-RU" sz="1800" dirty="0"/>
          </a:p>
        </p:txBody>
      </p:sp>
      <p:sp>
        <p:nvSpPr>
          <p:cNvPr id="4" name="Прямоугольник 3"/>
          <p:cNvSpPr/>
          <p:nvPr/>
        </p:nvSpPr>
        <p:spPr>
          <a:xfrm>
            <a:off x="0" y="3867894"/>
            <a:ext cx="9144000" cy="1275606"/>
          </a:xfrm>
          <a:prstGeom prst="rect">
            <a:avLst/>
          </a:prstGeom>
          <a:solidFill>
            <a:srgbClr val="617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одзаголовок 2"/>
          <p:cNvSpPr txBox="1">
            <a:spLocks/>
          </p:cNvSpPr>
          <p:nvPr/>
        </p:nvSpPr>
        <p:spPr>
          <a:xfrm>
            <a:off x="8639944" y="4659982"/>
            <a:ext cx="504056" cy="48351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ru-RU" sz="2000" noProof="0" dirty="0" smtClean="0">
                <a:solidFill>
                  <a:schemeClr val="bg1"/>
                </a:solidFill>
                <a:latin typeface="Tahoma" pitchFamily="34" charset="0"/>
                <a:ea typeface="Tahoma" pitchFamily="34" charset="0"/>
                <a:cs typeface="Tahoma" pitchFamily="34" charset="0"/>
              </a:rPr>
              <a:t>19</a:t>
            </a:r>
            <a:endParaRPr kumimoji="0" lang="en-US" sz="2000" i="0" u="none" strike="noStrike" kern="1200" cap="none" spc="0" normalizeH="0" baseline="0" noProof="0" dirty="0" smtClean="0">
              <a:ln>
                <a:noFill/>
              </a:ln>
              <a:solidFill>
                <a:schemeClr val="bg1"/>
              </a:solidFill>
              <a:effectLst/>
              <a:uLnTx/>
              <a:uFillTx/>
              <a:latin typeface="Tahoma" pitchFamily="34" charset="0"/>
              <a:ea typeface="Tahoma" pitchFamily="34" charset="0"/>
              <a:cs typeface="Tahom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707654"/>
            <a:ext cx="8229600" cy="2886968"/>
          </a:xfrm>
        </p:spPr>
        <p:txBody>
          <a:bodyPr>
            <a:noAutofit/>
          </a:bodyPr>
          <a:lstStyle/>
          <a:p>
            <a:pPr lvl="0">
              <a:buNone/>
            </a:pPr>
            <a:r>
              <a:rPr lang="ru-RU" sz="2000" dirty="0" smtClean="0"/>
              <a:t>      1. В чем особенности документооборота в НКО. Виды документов для НКО. Типовые формы. </a:t>
            </a:r>
            <a:br>
              <a:rPr lang="ru-RU" sz="2000" dirty="0" smtClean="0"/>
            </a:br>
            <a:r>
              <a:rPr lang="ru-RU" sz="2000" dirty="0" smtClean="0"/>
              <a:t>2. Протоколы, приказы, положения. </a:t>
            </a:r>
            <a:br>
              <a:rPr lang="ru-RU" sz="2000" dirty="0" smtClean="0"/>
            </a:br>
            <a:r>
              <a:rPr lang="ru-RU" sz="2000" dirty="0" smtClean="0"/>
              <a:t>3. Документы в работе ревизора (ревизионной комиссии) </a:t>
            </a:r>
            <a:br>
              <a:rPr lang="ru-RU" sz="2000" dirty="0" smtClean="0"/>
            </a:br>
            <a:r>
              <a:rPr lang="ru-RU" sz="2000" dirty="0" smtClean="0"/>
              <a:t>4. Ящики для пожертвований в НКО. Документирование операций. </a:t>
            </a:r>
            <a:br>
              <a:rPr lang="ru-RU" sz="2000" dirty="0" smtClean="0"/>
            </a:br>
            <a:endParaRPr lang="ru-RU" sz="2000" dirty="0" smtClean="0">
              <a:latin typeface="Tahoma" pitchFamily="34" charset="0"/>
              <a:ea typeface="Tahoma" pitchFamily="34" charset="0"/>
              <a:cs typeface="Tahoma" pitchFamily="34" charset="0"/>
            </a:endParaRPr>
          </a:p>
          <a:p>
            <a:pPr marL="0" indent="0">
              <a:lnSpc>
                <a:spcPct val="150000"/>
              </a:lnSpc>
              <a:buNone/>
            </a:pPr>
            <a:endParaRPr lang="ru-RU" sz="2000" dirty="0">
              <a:latin typeface="Tahoma" pitchFamily="34" charset="0"/>
              <a:ea typeface="Tahoma" pitchFamily="34" charset="0"/>
              <a:cs typeface="Tahoma" pitchFamily="34" charset="0"/>
            </a:endParaRPr>
          </a:p>
        </p:txBody>
      </p:sp>
      <p:sp>
        <p:nvSpPr>
          <p:cNvPr id="4" name="Прямоугольник 3"/>
          <p:cNvSpPr/>
          <p:nvPr/>
        </p:nvSpPr>
        <p:spPr>
          <a:xfrm>
            <a:off x="0" y="0"/>
            <a:ext cx="9144000" cy="1340768"/>
          </a:xfrm>
          <a:prstGeom prst="rect">
            <a:avLst/>
          </a:prstGeom>
          <a:solidFill>
            <a:srgbClr val="617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Заголовок 1"/>
          <p:cNvSpPr txBox="1">
            <a:spLocks/>
          </p:cNvSpPr>
          <p:nvPr/>
        </p:nvSpPr>
        <p:spPr>
          <a:xfrm>
            <a:off x="899592" y="188640"/>
            <a:ext cx="4464496" cy="119675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4800" b="0" i="0" u="none" strike="noStrike" kern="1200" cap="none" spc="0" normalizeH="0" baseline="0" noProof="0" dirty="0" smtClean="0">
                <a:ln>
                  <a:noFill/>
                </a:ln>
                <a:solidFill>
                  <a:schemeClr val="bg1"/>
                </a:solidFill>
                <a:effectLst/>
                <a:uLnTx/>
                <a:uFillTx/>
                <a:latin typeface="Franklin Gothic Demi Cond" pitchFamily="34" charset="0"/>
                <a:ea typeface="+mj-ea"/>
                <a:cs typeface="+mj-cs"/>
              </a:rPr>
              <a:t>План встречи</a:t>
            </a:r>
            <a:endParaRPr kumimoji="0" lang="ru-RU" sz="4800" b="0" i="0" u="none" strike="noStrike" kern="1200" cap="none" spc="0" normalizeH="0" baseline="0" noProof="0" dirty="0">
              <a:ln>
                <a:noFill/>
              </a:ln>
              <a:solidFill>
                <a:schemeClr val="bg1"/>
              </a:solidFill>
              <a:effectLst/>
              <a:uLnTx/>
              <a:uFillTx/>
              <a:latin typeface="Franklin Gothic Demi Cond" pitchFamily="34" charset="0"/>
              <a:ea typeface="+mj-ea"/>
              <a:cs typeface="+mj-cs"/>
            </a:endParaRPr>
          </a:p>
        </p:txBody>
      </p:sp>
      <p:sp>
        <p:nvSpPr>
          <p:cNvPr id="6" name="Подзаголовок 2"/>
          <p:cNvSpPr txBox="1">
            <a:spLocks/>
          </p:cNvSpPr>
          <p:nvPr/>
        </p:nvSpPr>
        <p:spPr>
          <a:xfrm>
            <a:off x="8639944" y="4659982"/>
            <a:ext cx="504056" cy="48351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chemeClr val="tx1">
                    <a:lumMod val="50000"/>
                    <a:lumOff val="50000"/>
                  </a:schemeClr>
                </a:solidFill>
                <a:latin typeface="Tahoma" pitchFamily="34" charset="0"/>
                <a:ea typeface="Tahoma" pitchFamily="34" charset="0"/>
                <a:cs typeface="Tahoma" pitchFamily="34" charset="0"/>
              </a:rPr>
              <a:t>2</a:t>
            </a:r>
            <a:endParaRPr kumimoji="0" lang="en-US" sz="2000" i="0" u="none" strike="noStrike" kern="1200" cap="none" spc="0" normalizeH="0" baseline="0" noProof="0" dirty="0" smtClean="0">
              <a:ln>
                <a:noFill/>
              </a:ln>
              <a:solidFill>
                <a:schemeClr val="tx1">
                  <a:lumMod val="50000"/>
                  <a:lumOff val="50000"/>
                </a:schemeClr>
              </a:solidFill>
              <a:effectLst/>
              <a:uLnTx/>
              <a:uFillTx/>
              <a:latin typeface="Tahoma" pitchFamily="34" charset="0"/>
              <a:ea typeface="Tahoma" pitchFamily="34" charset="0"/>
              <a:cs typeface="Tahoma"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a:off x="8639944" y="4659982"/>
            <a:ext cx="504056" cy="48351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chemeClr val="bg1"/>
                </a:solidFill>
                <a:latin typeface="Tahoma" pitchFamily="34" charset="0"/>
                <a:ea typeface="Tahoma" pitchFamily="34" charset="0"/>
                <a:cs typeface="Tahoma" pitchFamily="34" charset="0"/>
              </a:rPr>
              <a:t>9</a:t>
            </a:r>
            <a:endParaRPr kumimoji="0" lang="en-US" sz="2000" i="0" u="none" strike="noStrike" kern="1200" cap="none" spc="0" normalizeH="0" baseline="0" noProof="0" dirty="0" smtClean="0">
              <a:ln>
                <a:noFill/>
              </a:ln>
              <a:solidFill>
                <a:schemeClr val="bg1"/>
              </a:solidFill>
              <a:effectLst/>
              <a:uLnTx/>
              <a:uFillTx/>
              <a:latin typeface="Tahoma" pitchFamily="34" charset="0"/>
              <a:ea typeface="Tahoma" pitchFamily="34" charset="0"/>
              <a:cs typeface="Tahoma" pitchFamily="34" charset="0"/>
            </a:endParaRPr>
          </a:p>
        </p:txBody>
      </p:sp>
      <p:sp>
        <p:nvSpPr>
          <p:cNvPr id="6" name="Содержимое 5"/>
          <p:cNvSpPr>
            <a:spLocks noGrp="1"/>
          </p:cNvSpPr>
          <p:nvPr>
            <p:ph idx="1"/>
          </p:nvPr>
        </p:nvSpPr>
        <p:spPr>
          <a:xfrm>
            <a:off x="251520" y="555526"/>
            <a:ext cx="8435280" cy="3394472"/>
          </a:xfrm>
        </p:spPr>
        <p:txBody>
          <a:bodyPr>
            <a:noAutofit/>
          </a:bodyPr>
          <a:lstStyle/>
          <a:p>
            <a:r>
              <a:rPr lang="ru-RU" sz="1400" dirty="0" smtClean="0"/>
              <a:t>Информация о контрольно-ревизионном органе должна в обязательном порядке содержаться в уставе. Такой орган может быть, как единоличным (Ревизор), так и коллегиальным (Ревизионная комиссия</a:t>
            </a:r>
            <a:r>
              <a:rPr lang="ru-RU" sz="1400" dirty="0" smtClean="0"/>
              <a:t>).  Наименование </a:t>
            </a:r>
            <a:r>
              <a:rPr lang="ru-RU" sz="1400" dirty="0" smtClean="0"/>
              <a:t>органа, персональный состав, срок полномочий утверждаются учредителями на собрании учредителей, в дальнейшем решения принимаются высшим органом управления некоммерческой </a:t>
            </a:r>
            <a:r>
              <a:rPr lang="ru-RU" sz="1400" dirty="0" smtClean="0"/>
              <a:t>организации. Срок </a:t>
            </a:r>
            <a:r>
              <a:rPr lang="ru-RU" sz="1400" dirty="0" smtClean="0"/>
              <a:t>полномочий - в соответствии с уставом.</a:t>
            </a:r>
          </a:p>
          <a:p>
            <a:pPr>
              <a:buNone/>
            </a:pPr>
            <a:r>
              <a:rPr lang="ru-RU" sz="1400" dirty="0" smtClean="0"/>
              <a:t>     Полномочия </a:t>
            </a:r>
            <a:r>
              <a:rPr lang="ru-RU" sz="1400" dirty="0" smtClean="0"/>
              <a:t>ревизора включают в себя:</a:t>
            </a:r>
          </a:p>
          <a:p>
            <a:r>
              <a:rPr lang="ru-RU" sz="1400" dirty="0" smtClean="0"/>
              <a:t>контроль за состоянием финансово-хозяйственной деятельности;</a:t>
            </a:r>
          </a:p>
          <a:p>
            <a:r>
              <a:rPr lang="ru-RU" sz="1400" dirty="0" smtClean="0"/>
              <a:t>контроль за учетом и отчетностью, исполнением смет (финансового плана);</a:t>
            </a:r>
          </a:p>
          <a:p>
            <a:pPr>
              <a:buNone/>
            </a:pPr>
            <a:r>
              <a:rPr lang="ru-RU" sz="1400" dirty="0" smtClean="0"/>
              <a:t>      Члены </a:t>
            </a:r>
            <a:r>
              <a:rPr lang="ru-RU" sz="1400" dirty="0" smtClean="0"/>
              <a:t>контрольно-ревизионного органа не могут занимать какие-либо должности в органах управления организации и быть сотрудниками организации.</a:t>
            </a:r>
          </a:p>
          <a:p>
            <a:r>
              <a:rPr lang="ru-RU" sz="1400" dirty="0" smtClean="0"/>
              <a:t>Контрольно-ревизионный орган готовит заключение (отчет) к годовому отчету и балансу и представляет его высшему органу управления организации на утверждение.</a:t>
            </a:r>
          </a:p>
          <a:p>
            <a:r>
              <a:rPr lang="ru-RU" sz="1400" dirty="0" smtClean="0"/>
              <a:t>Права, обязанности, порядок проведения проверок и представления ее результатов, периодичность и сроки проведения проверок и иные вопросы деятельности органа определяются положением о контрольно-ревизионном органе</a:t>
            </a:r>
          </a:p>
          <a:p>
            <a:r>
              <a:rPr lang="ru-RU" sz="1400" dirty="0" smtClean="0"/>
              <a:t>Ревизии финансово-хозяйственной деятельности некоммерческой организации проводятся не реже одного раза в год. Все должностные лица организации обязаны по запросу представлять необходимую информацию и документы контрольно-ревизионному органу организации.</a:t>
            </a:r>
          </a:p>
          <a:p>
            <a:endParaRPr lang="ru-RU" sz="1400" dirty="0"/>
          </a:p>
        </p:txBody>
      </p:sp>
      <p:sp>
        <p:nvSpPr>
          <p:cNvPr id="7" name="Прямоугольник 6"/>
          <p:cNvSpPr/>
          <p:nvPr/>
        </p:nvSpPr>
        <p:spPr>
          <a:xfrm>
            <a:off x="179512" y="186194"/>
            <a:ext cx="7920880" cy="369332"/>
          </a:xfrm>
          <a:prstGeom prst="rect">
            <a:avLst/>
          </a:prstGeom>
        </p:spPr>
        <p:txBody>
          <a:bodyPr wrap="square">
            <a:spAutoFit/>
          </a:bodyPr>
          <a:lstStyle/>
          <a:p>
            <a:r>
              <a:rPr lang="ru-RU" b="1" dirty="0" smtClean="0">
                <a:solidFill>
                  <a:srgbClr val="61702E"/>
                </a:solidFill>
              </a:rPr>
              <a:t>Документы в работе ревизора (ревизионной комиссии) </a:t>
            </a:r>
            <a:endParaRPr lang="ru-RU" b="1" dirty="0">
              <a:solidFill>
                <a:srgbClr val="61702E"/>
              </a:solidFill>
            </a:endParaRPr>
          </a:p>
        </p:txBody>
      </p:sp>
      <p:sp>
        <p:nvSpPr>
          <p:cNvPr id="8" name="Подзаголовок 2"/>
          <p:cNvSpPr txBox="1">
            <a:spLocks/>
          </p:cNvSpPr>
          <p:nvPr/>
        </p:nvSpPr>
        <p:spPr>
          <a:xfrm>
            <a:off x="8639944" y="4659982"/>
            <a:ext cx="504056" cy="48351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ru-RU" sz="2000" dirty="0" smtClean="0">
                <a:solidFill>
                  <a:schemeClr val="tx1">
                    <a:lumMod val="50000"/>
                    <a:lumOff val="50000"/>
                  </a:schemeClr>
                </a:solidFill>
                <a:latin typeface="Tahoma" pitchFamily="34" charset="0"/>
                <a:ea typeface="Tahoma" pitchFamily="34" charset="0"/>
                <a:cs typeface="Tahoma" pitchFamily="34" charset="0"/>
              </a:rPr>
              <a:t>20</a:t>
            </a:r>
            <a:endParaRPr kumimoji="0" lang="en-US" sz="2000" i="0" u="none" strike="noStrike" kern="1200" cap="none" spc="0" normalizeH="0" baseline="0" noProof="0" dirty="0" smtClean="0">
              <a:ln>
                <a:noFill/>
              </a:ln>
              <a:solidFill>
                <a:schemeClr val="tx1">
                  <a:lumMod val="50000"/>
                  <a:lumOff val="50000"/>
                </a:schemeClr>
              </a:solidFill>
              <a:effectLst/>
              <a:uLnTx/>
              <a:uFillTx/>
              <a:latin typeface="Tahoma" pitchFamily="34" charset="0"/>
              <a:ea typeface="Tahoma" pitchFamily="34" charset="0"/>
              <a:cs typeface="Tahoma"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4515966"/>
            <a:ext cx="9144000" cy="627534"/>
          </a:xfrm>
          <a:prstGeom prst="rect">
            <a:avLst/>
          </a:prstGeom>
          <a:solidFill>
            <a:srgbClr val="617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одзаголовок 2"/>
          <p:cNvSpPr txBox="1">
            <a:spLocks/>
          </p:cNvSpPr>
          <p:nvPr/>
        </p:nvSpPr>
        <p:spPr>
          <a:xfrm>
            <a:off x="8639944" y="4659982"/>
            <a:ext cx="504056" cy="48351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ru-RU" sz="2000" dirty="0" smtClean="0">
                <a:solidFill>
                  <a:schemeClr val="bg1"/>
                </a:solidFill>
                <a:latin typeface="Tahoma" pitchFamily="34" charset="0"/>
                <a:ea typeface="Tahoma" pitchFamily="34" charset="0"/>
                <a:cs typeface="Tahoma" pitchFamily="34" charset="0"/>
              </a:rPr>
              <a:t>2</a:t>
            </a:r>
            <a:r>
              <a:rPr lang="en-US" sz="2000" dirty="0" smtClean="0">
                <a:solidFill>
                  <a:schemeClr val="bg1"/>
                </a:solidFill>
                <a:latin typeface="Tahoma" pitchFamily="34" charset="0"/>
                <a:ea typeface="Tahoma" pitchFamily="34" charset="0"/>
                <a:cs typeface="Tahoma" pitchFamily="34" charset="0"/>
              </a:rPr>
              <a:t>1</a:t>
            </a:r>
            <a:endParaRPr kumimoji="0" lang="en-US" sz="2000" i="0" u="none" strike="noStrike" kern="1200" cap="none" spc="0" normalizeH="0" baseline="0" noProof="0" dirty="0" smtClean="0">
              <a:ln>
                <a:noFill/>
              </a:ln>
              <a:solidFill>
                <a:schemeClr val="bg1"/>
              </a:solidFill>
              <a:effectLst/>
              <a:uLnTx/>
              <a:uFillTx/>
              <a:latin typeface="Tahoma" pitchFamily="34" charset="0"/>
              <a:ea typeface="Tahoma" pitchFamily="34" charset="0"/>
              <a:cs typeface="Tahoma" pitchFamily="34" charset="0"/>
            </a:endParaRPr>
          </a:p>
        </p:txBody>
      </p:sp>
      <p:graphicFrame>
        <p:nvGraphicFramePr>
          <p:cNvPr id="4" name="Таблица 3"/>
          <p:cNvGraphicFramePr>
            <a:graphicFrameLocks noGrp="1"/>
          </p:cNvGraphicFramePr>
          <p:nvPr/>
        </p:nvGraphicFramePr>
        <p:xfrm>
          <a:off x="2952750" y="2320290"/>
          <a:ext cx="3238500" cy="502920"/>
        </p:xfrm>
        <a:graphic>
          <a:graphicData uri="http://schemas.openxmlformats.org/drawingml/2006/table">
            <a:tbl>
              <a:tblPr/>
              <a:tblGrid>
                <a:gridCol w="3238500"/>
              </a:tblGrid>
              <a:tr h="0">
                <a:tc>
                  <a:txBody>
                    <a:bodyPr/>
                    <a:lstStyle/>
                    <a:p>
                      <a:r>
                        <a:rPr lang="ru-RU" sz="1100">
                          <a:latin typeface="verdana"/>
                        </a:rPr>
                        <a:t>Формирование заключения по бюджету (смете), годовому отчету и размерам обязательных взносов и платежей.</a:t>
                      </a:r>
                      <a:endParaRPr lang="ru-RU"/>
                    </a:p>
                  </a:txBody>
                  <a:tcPr marL="0" marR="0" marT="0" marB="0">
                    <a:lnL>
                      <a:noFill/>
                    </a:lnL>
                    <a:lnR>
                      <a:noFill/>
                    </a:lnR>
                    <a:lnT>
                      <a:noFill/>
                    </a:lnT>
                    <a:lnB>
                      <a:noFill/>
                    </a:lnB>
                    <a:solidFill>
                      <a:srgbClr val="F4F2F1"/>
                    </a:solidFill>
                  </a:tcPr>
                </a:tc>
              </a:tr>
            </a:tbl>
          </a:graphicData>
        </a:graphic>
      </p:graphicFrame>
      <p:graphicFrame>
        <p:nvGraphicFramePr>
          <p:cNvPr id="7" name="Таблица 6"/>
          <p:cNvGraphicFramePr>
            <a:graphicFrameLocks noGrp="1"/>
          </p:cNvGraphicFramePr>
          <p:nvPr/>
        </p:nvGraphicFramePr>
        <p:xfrm>
          <a:off x="2952750" y="1347614"/>
          <a:ext cx="3238500" cy="3024336"/>
        </p:xfrm>
        <a:graphic>
          <a:graphicData uri="http://schemas.openxmlformats.org/drawingml/2006/table">
            <a:tbl>
              <a:tblPr/>
              <a:tblGrid>
                <a:gridCol w="3238500"/>
              </a:tblGrid>
              <a:tr h="3024336">
                <a:tc>
                  <a:txBody>
                    <a:bodyPr/>
                    <a:lstStyle/>
                    <a:p>
                      <a:endParaRPr lang="ru-RU" dirty="0"/>
                    </a:p>
                  </a:txBody>
                  <a:tcPr marL="0" marR="0" marT="0" marB="0">
                    <a:lnL>
                      <a:noFill/>
                    </a:lnL>
                    <a:lnR>
                      <a:noFill/>
                    </a:lnR>
                    <a:lnT>
                      <a:noFill/>
                    </a:lnT>
                    <a:lnB>
                      <a:noFill/>
                    </a:lnB>
                    <a:solidFill>
                      <a:srgbClr val="F4F2F1"/>
                    </a:solidFill>
                  </a:tcPr>
                </a:tc>
              </a:tr>
            </a:tbl>
          </a:graphicData>
        </a:graphic>
      </p:graphicFrame>
      <p:sp>
        <p:nvSpPr>
          <p:cNvPr id="6145" name="Rectangle 1"/>
          <p:cNvSpPr>
            <a:spLocks noChangeArrowheads="1"/>
          </p:cNvSpPr>
          <p:nvPr/>
        </p:nvSpPr>
        <p:spPr bwMode="auto">
          <a:xfrm>
            <a:off x="539552" y="483518"/>
            <a:ext cx="7776864" cy="2942962"/>
          </a:xfrm>
          <a:prstGeom prst="rect">
            <a:avLst/>
          </a:prstGeom>
          <a:solidFill>
            <a:srgbClr val="F4F2F1"/>
          </a:solidFill>
          <a:ln w="9525">
            <a:noFill/>
            <a:miter lim="800000"/>
            <a:headEnd/>
            <a:tailEnd/>
          </a:ln>
          <a:effectLst/>
        </p:spPr>
        <p:txBody>
          <a:bodyPr vert="horz" wrap="square" lIns="0" tIns="238050" rIns="0" bIns="23805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effectLst/>
                <a:cs typeface="Arial" pitchFamily="34" charset="0"/>
              </a:rPr>
              <a:t>1)Ревизионная комиссия некоммерческой организации контролирует соблюдение ее Устава, ее хозяйственную, финансовую деятельность, а также деятельность созданных ею, структурных подразделений, представительств и филиалов.</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effectLst/>
                <a:cs typeface="Arial" pitchFamily="34" charset="0"/>
              </a:rPr>
              <a:t>2)Проводит полную или частичную плановую ревизию финансовой деятельности некоммерческой организации и ее подразделений. Ревизия должна проводиться ежегодно. Кроме того, она может производиться по инициативе членов ревизионной комиссии, по решению высшего руководящего органа некоммерческой организации, либо по требованию установленной Уставом части членов некоммерческой организации.</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4515966"/>
            <a:ext cx="9144000" cy="627534"/>
          </a:xfrm>
          <a:prstGeom prst="rect">
            <a:avLst/>
          </a:prstGeom>
          <a:solidFill>
            <a:srgbClr val="617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одзаголовок 2"/>
          <p:cNvSpPr txBox="1">
            <a:spLocks/>
          </p:cNvSpPr>
          <p:nvPr/>
        </p:nvSpPr>
        <p:spPr>
          <a:xfrm>
            <a:off x="8639944" y="4659982"/>
            <a:ext cx="504056" cy="48351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ru-RU" sz="2000" noProof="0" dirty="0" smtClean="0">
                <a:solidFill>
                  <a:schemeClr val="bg1"/>
                </a:solidFill>
                <a:latin typeface="Tahoma" pitchFamily="34" charset="0"/>
                <a:ea typeface="Tahoma" pitchFamily="34" charset="0"/>
                <a:cs typeface="Tahoma" pitchFamily="34" charset="0"/>
              </a:rPr>
              <a:t>22</a:t>
            </a:r>
            <a:endParaRPr kumimoji="0" lang="en-US" sz="2000" i="0" u="none" strike="noStrike" kern="1200" cap="none" spc="0" normalizeH="0" baseline="0" noProof="0" dirty="0" smtClean="0">
              <a:ln>
                <a:noFill/>
              </a:ln>
              <a:solidFill>
                <a:schemeClr val="bg1"/>
              </a:solidFill>
              <a:effectLst/>
              <a:uLnTx/>
              <a:uFillTx/>
              <a:latin typeface="Tahoma" pitchFamily="34" charset="0"/>
              <a:ea typeface="Tahoma" pitchFamily="34" charset="0"/>
              <a:cs typeface="Tahoma" pitchFamily="34" charset="0"/>
            </a:endParaRPr>
          </a:p>
        </p:txBody>
      </p:sp>
      <p:sp>
        <p:nvSpPr>
          <p:cNvPr id="6" name="Содержимое 5"/>
          <p:cNvSpPr>
            <a:spLocks noGrp="1"/>
          </p:cNvSpPr>
          <p:nvPr>
            <p:ph idx="1"/>
          </p:nvPr>
        </p:nvSpPr>
        <p:spPr>
          <a:xfrm>
            <a:off x="457200" y="483518"/>
            <a:ext cx="8229600" cy="4111105"/>
          </a:xfrm>
        </p:spPr>
        <p:txBody>
          <a:bodyPr>
            <a:normAutofit fontScale="47500" lnSpcReduction="20000"/>
          </a:bodyPr>
          <a:lstStyle/>
          <a:p>
            <a:pPr marL="0" lvl="0" indent="0" eaLnBrk="0" fontAlgn="base" hangingPunct="0">
              <a:spcBef>
                <a:spcPct val="0"/>
              </a:spcBef>
              <a:spcAft>
                <a:spcPct val="0"/>
              </a:spcAft>
              <a:buNone/>
            </a:pPr>
            <a:r>
              <a:rPr lang="ru-RU" dirty="0" smtClean="0">
                <a:solidFill>
                  <a:srgbClr val="494343"/>
                </a:solidFill>
                <a:latin typeface="Verdana" pitchFamily="34" charset="0"/>
                <a:cs typeface="Arial" pitchFamily="34" charset="0"/>
              </a:rPr>
              <a:t>Работа ревизионной комиссии включает в себя 2 основных блока:</a:t>
            </a:r>
            <a:endParaRPr lang="ru-RU" sz="800" dirty="0" smtClean="0">
              <a:latin typeface="Arial" pitchFamily="34" charset="0"/>
              <a:cs typeface="Arial" pitchFamily="34" charset="0"/>
            </a:endParaRPr>
          </a:p>
          <a:p>
            <a:pPr marL="0" lvl="0" indent="0" eaLnBrk="0" fontAlgn="base" hangingPunct="0">
              <a:spcBef>
                <a:spcPct val="0"/>
              </a:spcBef>
              <a:spcAft>
                <a:spcPct val="0"/>
              </a:spcAft>
              <a:buNone/>
            </a:pPr>
            <a:r>
              <a:rPr lang="ru-RU" dirty="0" smtClean="0">
                <a:solidFill>
                  <a:srgbClr val="494343"/>
                </a:solidFill>
                <a:latin typeface="Verdana" pitchFamily="34" charset="0"/>
                <a:cs typeface="Arial" pitchFamily="34" charset="0"/>
              </a:rPr>
              <a:t>Порядок представления отчета ревизионной комиссии.</a:t>
            </a:r>
            <a:endParaRPr lang="ru-RU" sz="800" dirty="0" smtClean="0">
              <a:latin typeface="Arial" pitchFamily="34" charset="0"/>
              <a:cs typeface="Arial" pitchFamily="34" charset="0"/>
            </a:endParaRPr>
          </a:p>
          <a:p>
            <a:pPr marL="0" lvl="0" indent="0" eaLnBrk="0" fontAlgn="base" hangingPunct="0">
              <a:spcBef>
                <a:spcPct val="0"/>
              </a:spcBef>
              <a:spcAft>
                <a:spcPct val="0"/>
              </a:spcAft>
              <a:buNone/>
            </a:pPr>
            <a:r>
              <a:rPr lang="ru-RU" dirty="0" smtClean="0">
                <a:solidFill>
                  <a:srgbClr val="494343"/>
                </a:solidFill>
                <a:latin typeface="Verdana" pitchFamily="34" charset="0"/>
                <a:cs typeface="Arial" pitchFamily="34" charset="0"/>
              </a:rPr>
              <a:t>Ревизионная комиссия должна:</a:t>
            </a:r>
            <a:endParaRPr lang="ru-RU" sz="800" dirty="0" smtClean="0">
              <a:latin typeface="Arial" pitchFamily="34" charset="0"/>
              <a:cs typeface="Arial" pitchFamily="34" charset="0"/>
            </a:endParaRPr>
          </a:p>
          <a:p>
            <a:pPr marL="0" lvl="0" indent="0" eaLnBrk="0" fontAlgn="base" hangingPunct="0">
              <a:spcBef>
                <a:spcPct val="0"/>
              </a:spcBef>
              <a:spcAft>
                <a:spcPct val="0"/>
              </a:spcAft>
              <a:buNone/>
            </a:pPr>
            <a:r>
              <a:rPr lang="ru-RU" dirty="0" smtClean="0">
                <a:solidFill>
                  <a:srgbClr val="494343"/>
                </a:solidFill>
                <a:latin typeface="Verdana" pitchFamily="34" charset="0"/>
                <a:cs typeface="Arial" pitchFamily="34" charset="0"/>
              </a:rPr>
              <a:t>представлять высшему руководящему органу некоммерческой организации заключение по бюджету (смете), годовому отчету и размерам обязательных взносов и платежей;</a:t>
            </a:r>
            <a:endParaRPr lang="ru-RU" sz="800" dirty="0" smtClean="0">
              <a:latin typeface="Arial" pitchFamily="34" charset="0"/>
              <a:cs typeface="Arial" pitchFamily="34" charset="0"/>
            </a:endParaRPr>
          </a:p>
          <a:p>
            <a:pPr marL="0" lvl="0" indent="0" eaLnBrk="0" fontAlgn="base" hangingPunct="0">
              <a:spcBef>
                <a:spcPct val="0"/>
              </a:spcBef>
              <a:spcAft>
                <a:spcPct val="0"/>
              </a:spcAft>
              <a:buNone/>
            </a:pPr>
            <a:r>
              <a:rPr lang="ru-RU" dirty="0" smtClean="0">
                <a:solidFill>
                  <a:srgbClr val="494343"/>
                </a:solidFill>
                <a:latin typeface="Verdana" pitchFamily="34" charset="0"/>
                <a:cs typeface="Arial" pitchFamily="34" charset="0"/>
              </a:rPr>
              <a:t>отчитываться перед высшим руководящим органом некоммерческой организации о результатах ревизии с представлением рекомендаций об устранении выявленных нарушений.</a:t>
            </a:r>
            <a:endParaRPr lang="ru-RU" sz="800" dirty="0" smtClean="0">
              <a:latin typeface="Arial" pitchFamily="34" charset="0"/>
              <a:cs typeface="Arial" pitchFamily="34" charset="0"/>
            </a:endParaRPr>
          </a:p>
          <a:p>
            <a:pPr marL="0" lvl="0" indent="0" eaLnBrk="0" fontAlgn="base" hangingPunct="0">
              <a:spcBef>
                <a:spcPct val="0"/>
              </a:spcBef>
              <a:spcAft>
                <a:spcPct val="0"/>
              </a:spcAft>
              <a:buNone/>
            </a:pPr>
            <a:r>
              <a:rPr lang="ru-RU" dirty="0" smtClean="0">
                <a:solidFill>
                  <a:srgbClr val="494343"/>
                </a:solidFill>
                <a:latin typeface="Verdana" pitchFamily="34" charset="0"/>
                <a:cs typeface="Arial" pitchFamily="34" charset="0"/>
              </a:rPr>
              <a:t>Законодательством по отдельным организационно-правовым формам и видам некоммерческих организаций порядок представления отчетности ревизионными комиссиями прописан более подробно.</a:t>
            </a:r>
            <a:endParaRPr lang="ru-RU" sz="800" dirty="0" smtClean="0">
              <a:latin typeface="Arial" pitchFamily="34" charset="0"/>
              <a:cs typeface="Arial" pitchFamily="34" charset="0"/>
            </a:endParaRPr>
          </a:p>
          <a:p>
            <a:pPr marL="0" lvl="0" indent="0" eaLnBrk="0" fontAlgn="base" hangingPunct="0">
              <a:spcBef>
                <a:spcPct val="0"/>
              </a:spcBef>
              <a:spcAft>
                <a:spcPct val="0"/>
              </a:spcAft>
              <a:buNone/>
            </a:pPr>
            <a:r>
              <a:rPr lang="ru-RU" dirty="0" smtClean="0">
                <a:solidFill>
                  <a:srgbClr val="494343"/>
                </a:solidFill>
                <a:latin typeface="Verdana" pitchFamily="34" charset="0"/>
                <a:cs typeface="Arial" pitchFamily="34" charset="0"/>
              </a:rPr>
              <a:t>Итак, независимо от целей контроля и контролирующего органа между различными методами финансового контроля нет чётких границ, многие из них находятся во взаимосвязи, включают элементы других методов. Во многих случаях достоверное установление фактов возможно лишь с помощью комплексного использования целого ряда методов</a:t>
            </a:r>
            <a:r>
              <a:rPr lang="ru-RU" dirty="0" smtClean="0">
                <a:solidFill>
                  <a:srgbClr val="494343"/>
                </a:solidFill>
                <a:latin typeface="Verdana" pitchFamily="34" charset="0"/>
                <a:cs typeface="Arial" pitchFamily="34" charset="0"/>
              </a:rPr>
              <a:t>.</a:t>
            </a:r>
            <a:endParaRPr lang="ru-RU" sz="800" dirty="0" smtClean="0">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4515966"/>
            <a:ext cx="9144000" cy="627534"/>
          </a:xfrm>
          <a:prstGeom prst="rect">
            <a:avLst/>
          </a:prstGeom>
          <a:solidFill>
            <a:srgbClr val="617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одзаголовок 2"/>
          <p:cNvSpPr txBox="1">
            <a:spLocks/>
          </p:cNvSpPr>
          <p:nvPr/>
        </p:nvSpPr>
        <p:spPr>
          <a:xfrm>
            <a:off x="8639944" y="4659982"/>
            <a:ext cx="504056" cy="48351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ru-RU" sz="2000" dirty="0" smtClean="0">
                <a:solidFill>
                  <a:schemeClr val="bg1"/>
                </a:solidFill>
                <a:latin typeface="Tahoma" pitchFamily="34" charset="0"/>
                <a:ea typeface="Tahoma" pitchFamily="34" charset="0"/>
                <a:cs typeface="Tahoma" pitchFamily="34" charset="0"/>
              </a:rPr>
              <a:t>23</a:t>
            </a:r>
            <a:endParaRPr kumimoji="0" lang="en-US" sz="2000" i="0" u="none" strike="noStrike" kern="1200" cap="none" spc="0" normalizeH="0" baseline="0" noProof="0" dirty="0" smtClean="0">
              <a:ln>
                <a:noFill/>
              </a:ln>
              <a:solidFill>
                <a:schemeClr val="bg1"/>
              </a:solidFill>
              <a:effectLst/>
              <a:uLnTx/>
              <a:uFillTx/>
              <a:latin typeface="Tahoma" pitchFamily="34" charset="0"/>
              <a:ea typeface="Tahoma" pitchFamily="34" charset="0"/>
              <a:cs typeface="Tahoma" pitchFamily="34" charset="0"/>
            </a:endParaRPr>
          </a:p>
        </p:txBody>
      </p:sp>
      <p:sp>
        <p:nvSpPr>
          <p:cNvPr id="4" name="Прямоугольник 3"/>
          <p:cNvSpPr/>
          <p:nvPr/>
        </p:nvSpPr>
        <p:spPr>
          <a:xfrm>
            <a:off x="539552" y="699542"/>
            <a:ext cx="7957392" cy="3046988"/>
          </a:xfrm>
          <a:prstGeom prst="rect">
            <a:avLst/>
          </a:prstGeom>
        </p:spPr>
        <p:txBody>
          <a:bodyPr wrap="square">
            <a:spAutoFit/>
          </a:bodyPr>
          <a:lstStyle/>
          <a:p>
            <a:r>
              <a:rPr lang="ru-RU" sz="1600" dirty="0" smtClean="0"/>
              <a:t>А</a:t>
            </a:r>
            <a:r>
              <a:rPr lang="ru-RU" sz="1600" dirty="0" smtClean="0"/>
              <a:t>кт  </a:t>
            </a:r>
            <a:r>
              <a:rPr lang="ru-RU" sz="1600" dirty="0" smtClean="0"/>
              <a:t>оформляется по результатам ревизии финансово-хозяйственной деятельности организации.</a:t>
            </a:r>
          </a:p>
          <a:p>
            <a:r>
              <a:rPr lang="ru-RU" sz="1600" dirty="0" smtClean="0"/>
              <a:t>Унифицированной формы, обязательной для применения всеми компаниями, на сегодняшний день не существует. Есть стандарт, на который </a:t>
            </a:r>
            <a:r>
              <a:rPr lang="ru-RU" sz="1600" dirty="0" smtClean="0"/>
              <a:t>могут ориентироваться </a:t>
            </a:r>
            <a:r>
              <a:rPr lang="ru-RU" sz="1600" dirty="0" smtClean="0"/>
              <a:t>ревизоры.</a:t>
            </a:r>
          </a:p>
          <a:p>
            <a:r>
              <a:rPr lang="ru-RU" sz="1600" dirty="0" smtClean="0"/>
              <a:t>Обычно акт ревизии состоит из:</a:t>
            </a:r>
          </a:p>
          <a:p>
            <a:pPr>
              <a:buFont typeface="Arial" pitchFamily="34" charset="0"/>
              <a:buChar char="•"/>
            </a:pPr>
            <a:r>
              <a:rPr lang="ru-RU" sz="1600" dirty="0" smtClean="0"/>
              <a:t>наименования акта;</a:t>
            </a:r>
          </a:p>
          <a:p>
            <a:pPr>
              <a:buFont typeface="Arial" pitchFamily="34" charset="0"/>
              <a:buChar char="•"/>
            </a:pPr>
            <a:r>
              <a:rPr lang="ru-RU" sz="1600" dirty="0" smtClean="0"/>
              <a:t>даты составления;</a:t>
            </a:r>
          </a:p>
          <a:p>
            <a:pPr>
              <a:buFont typeface="Arial" pitchFamily="34" charset="0"/>
              <a:buChar char="•"/>
            </a:pPr>
            <a:r>
              <a:rPr lang="ru-RU" sz="1600" dirty="0" smtClean="0"/>
              <a:t>вводной части;</a:t>
            </a:r>
          </a:p>
          <a:p>
            <a:pPr>
              <a:buFont typeface="Arial" pitchFamily="34" charset="0"/>
              <a:buChar char="•"/>
            </a:pPr>
            <a:r>
              <a:rPr lang="ru-RU" sz="1600" dirty="0" smtClean="0"/>
              <a:t>описательной части;</a:t>
            </a:r>
          </a:p>
          <a:p>
            <a:pPr>
              <a:buFont typeface="Arial" pitchFamily="34" charset="0"/>
              <a:buChar char="•"/>
            </a:pPr>
            <a:r>
              <a:rPr lang="ru-RU" sz="1600" dirty="0" smtClean="0"/>
              <a:t>выводов и предложений;</a:t>
            </a:r>
          </a:p>
          <a:p>
            <a:pPr>
              <a:buFont typeface="Arial" pitchFamily="34" charset="0"/>
              <a:buChar char="•"/>
            </a:pPr>
            <a:r>
              <a:rPr lang="ru-RU" sz="1600" dirty="0" smtClean="0"/>
              <a:t>подписей ревизоров</a:t>
            </a:r>
            <a:r>
              <a:rPr lang="ru-RU" sz="1600" dirty="0" smtClean="0"/>
              <a:t>.</a:t>
            </a:r>
            <a:endParaRPr lang="ru-RU" sz="16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43558"/>
            <a:ext cx="8229600" cy="3394472"/>
          </a:xfrm>
        </p:spPr>
        <p:txBody>
          <a:bodyPr>
            <a:normAutofit/>
          </a:bodyPr>
          <a:lstStyle/>
          <a:p>
            <a:r>
              <a:rPr lang="ru-RU" sz="1800" dirty="0" smtClean="0"/>
              <a:t>Дата </a:t>
            </a:r>
            <a:r>
              <a:rPr lang="ru-RU" sz="1800" dirty="0" smtClean="0"/>
              <a:t>составления должна совпадать с датой проведения ревизии.</a:t>
            </a:r>
          </a:p>
          <a:p>
            <a:r>
              <a:rPr lang="ru-RU" sz="1800" dirty="0" smtClean="0"/>
              <a:t>Во вводной части указываются цель, задачи и основание для проведения ревизии. Как правило, основанием является соответствующий приказ </a:t>
            </a:r>
            <a:r>
              <a:rPr lang="ru-RU" sz="1800" dirty="0" smtClean="0"/>
              <a:t>руководителя </a:t>
            </a:r>
            <a:r>
              <a:rPr lang="ru-RU" sz="1800" dirty="0" smtClean="0"/>
              <a:t>или решение </a:t>
            </a:r>
            <a:r>
              <a:rPr lang="ru-RU" sz="1800" dirty="0" smtClean="0"/>
              <a:t>собрания. </a:t>
            </a:r>
            <a:r>
              <a:rPr lang="ru-RU" sz="1800" dirty="0" smtClean="0"/>
              <a:t>Перечисляются председатель и члены ревизионной комиссии, а также документы, которые будут проверяться.</a:t>
            </a:r>
          </a:p>
          <a:p>
            <a:r>
              <a:rPr lang="ru-RU" sz="1800" dirty="0" smtClean="0"/>
              <a:t>В описательной части указывается, что было установлено в результате проверки.</a:t>
            </a:r>
          </a:p>
          <a:p>
            <a:r>
              <a:rPr lang="ru-RU" sz="1800" dirty="0" smtClean="0"/>
              <a:t>Ревизоры подводят итоги проверки и вносят свои предложения.</a:t>
            </a:r>
          </a:p>
          <a:p>
            <a:r>
              <a:rPr lang="ru-RU" sz="1800" dirty="0" smtClean="0"/>
              <a:t>Составленный акт подписывают все члены комиссии.</a:t>
            </a:r>
          </a:p>
          <a:p>
            <a:r>
              <a:rPr lang="ru-RU" sz="1800" dirty="0" smtClean="0">
                <a:cs typeface="Times New Roman" panose="02020603050405020304" pitchFamily="18" charset="0"/>
              </a:rPr>
              <a:t>Разногласия </a:t>
            </a:r>
            <a:r>
              <a:rPr lang="ru-RU" sz="1800" dirty="0" smtClean="0">
                <a:cs typeface="Times New Roman" panose="02020603050405020304" pitchFamily="18" charset="0"/>
              </a:rPr>
              <a:t>по фактам оформляются протоколом.</a:t>
            </a:r>
          </a:p>
          <a:p>
            <a:endParaRPr lang="ru-RU" sz="1800" dirty="0"/>
          </a:p>
        </p:txBody>
      </p:sp>
      <p:sp>
        <p:nvSpPr>
          <p:cNvPr id="4" name="Подзаголовок 2"/>
          <p:cNvSpPr txBox="1">
            <a:spLocks/>
          </p:cNvSpPr>
          <p:nvPr/>
        </p:nvSpPr>
        <p:spPr>
          <a:xfrm>
            <a:off x="8639944" y="4659982"/>
            <a:ext cx="504056" cy="48351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ru-RU" sz="2000" dirty="0" smtClean="0">
                <a:solidFill>
                  <a:schemeClr val="tx1">
                    <a:lumMod val="50000"/>
                    <a:lumOff val="50000"/>
                  </a:schemeClr>
                </a:solidFill>
                <a:latin typeface="Tahoma" pitchFamily="34" charset="0"/>
                <a:ea typeface="Tahoma" pitchFamily="34" charset="0"/>
                <a:cs typeface="Tahoma" pitchFamily="34" charset="0"/>
              </a:rPr>
              <a:t>24</a:t>
            </a:r>
            <a:endParaRPr kumimoji="0" lang="en-US" sz="2000" i="0" u="none" strike="noStrike" kern="1200" cap="none" spc="0" normalizeH="0" baseline="0" noProof="0" dirty="0" smtClean="0">
              <a:ln>
                <a:noFill/>
              </a:ln>
              <a:solidFill>
                <a:schemeClr val="tx1">
                  <a:lumMod val="50000"/>
                  <a:lumOff val="50000"/>
                </a:schemeClr>
              </a:solidFill>
              <a:effectLst/>
              <a:uLnTx/>
              <a:uFillTx/>
              <a:latin typeface="Tahoma" pitchFamily="34" charset="0"/>
              <a:ea typeface="Tahoma" pitchFamily="34" charset="0"/>
              <a:cs typeface="Tahoma"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555526"/>
            <a:ext cx="8229600" cy="3312368"/>
          </a:xfrm>
        </p:spPr>
        <p:txBody>
          <a:bodyPr>
            <a:noAutofit/>
          </a:bodyPr>
          <a:lstStyle/>
          <a:p>
            <a:pPr>
              <a:buNone/>
            </a:pPr>
            <a:r>
              <a:rPr lang="ru-RU" sz="2000" b="1" dirty="0" smtClean="0">
                <a:solidFill>
                  <a:srgbClr val="61702E"/>
                </a:solidFill>
              </a:rPr>
              <a:t>Проверка соблюдения некоммерческой </a:t>
            </a:r>
            <a:r>
              <a:rPr lang="ru-RU" sz="2000" b="1" dirty="0" smtClean="0">
                <a:solidFill>
                  <a:srgbClr val="61702E"/>
                </a:solidFill>
              </a:rPr>
              <a:t>организацией</a:t>
            </a:r>
          </a:p>
          <a:p>
            <a:pPr>
              <a:buNone/>
            </a:pPr>
            <a:r>
              <a:rPr lang="ru-RU" sz="2000" b="1" dirty="0" smtClean="0">
                <a:solidFill>
                  <a:srgbClr val="61702E"/>
                </a:solidFill>
              </a:rPr>
              <a:t>финансового </a:t>
            </a:r>
            <a:r>
              <a:rPr lang="ru-RU" sz="2000" b="1" dirty="0" smtClean="0">
                <a:solidFill>
                  <a:srgbClr val="61702E"/>
                </a:solidFill>
              </a:rPr>
              <a:t>законодательства</a:t>
            </a:r>
            <a:r>
              <a:rPr lang="ru-RU" sz="2000" b="1" dirty="0" smtClean="0">
                <a:solidFill>
                  <a:srgbClr val="61702E"/>
                </a:solidFill>
              </a:rPr>
              <a:t>.</a:t>
            </a:r>
          </a:p>
          <a:p>
            <a:pPr>
              <a:buNone/>
            </a:pPr>
            <a:r>
              <a:rPr lang="ru-RU" sz="2000" b="1" dirty="0" smtClean="0">
                <a:solidFill>
                  <a:srgbClr val="61702E"/>
                </a:solidFill>
              </a:rPr>
              <a:t>Формирование </a:t>
            </a:r>
            <a:r>
              <a:rPr lang="ru-RU" sz="2000" b="1" dirty="0" smtClean="0">
                <a:solidFill>
                  <a:srgbClr val="61702E"/>
                </a:solidFill>
              </a:rPr>
              <a:t>заключения по бюджету (смете), </a:t>
            </a:r>
            <a:r>
              <a:rPr lang="ru-RU" sz="2000" b="1" dirty="0" smtClean="0">
                <a:solidFill>
                  <a:srgbClr val="61702E"/>
                </a:solidFill>
              </a:rPr>
              <a:t>годовому</a:t>
            </a:r>
          </a:p>
          <a:p>
            <a:pPr>
              <a:buNone/>
            </a:pPr>
            <a:r>
              <a:rPr lang="ru-RU" sz="2000" b="1" dirty="0" smtClean="0">
                <a:solidFill>
                  <a:srgbClr val="61702E"/>
                </a:solidFill>
              </a:rPr>
              <a:t>отчету </a:t>
            </a:r>
            <a:r>
              <a:rPr lang="ru-RU" sz="2000" b="1" dirty="0" smtClean="0">
                <a:solidFill>
                  <a:srgbClr val="61702E"/>
                </a:solidFill>
              </a:rPr>
              <a:t>и размерам обязательных взносов и платежей</a:t>
            </a:r>
            <a:r>
              <a:rPr lang="ru-RU" sz="2000" b="1" dirty="0" smtClean="0">
                <a:solidFill>
                  <a:srgbClr val="61702E"/>
                </a:solidFill>
              </a:rPr>
              <a:t>.</a:t>
            </a:r>
          </a:p>
          <a:p>
            <a:pPr>
              <a:buNone/>
            </a:pPr>
            <a:endParaRPr lang="ru-RU" sz="2000" dirty="0" smtClean="0">
              <a:solidFill>
                <a:srgbClr val="61702E"/>
              </a:solidFill>
            </a:endParaRPr>
          </a:p>
          <a:p>
            <a:pPr>
              <a:buNone/>
            </a:pPr>
            <a:r>
              <a:rPr lang="ru-RU" sz="2000" dirty="0" smtClean="0">
                <a:cs typeface="Times New Roman" panose="02020603050405020304" pitchFamily="18" charset="0"/>
              </a:rPr>
              <a:t>     Федеральный </a:t>
            </a:r>
            <a:r>
              <a:rPr lang="ru-RU" sz="2000" dirty="0" smtClean="0">
                <a:cs typeface="Times New Roman" panose="02020603050405020304" pitchFamily="18" charset="0"/>
              </a:rPr>
              <a:t>закон от 12.01.1996г. № 7-ФЗ «О некоммерческих организациях»</a:t>
            </a:r>
          </a:p>
          <a:p>
            <a:pPr>
              <a:buNone/>
            </a:pPr>
            <a:r>
              <a:rPr lang="ru-RU" sz="2000" dirty="0" smtClean="0">
                <a:cs typeface="Times New Roman" panose="02020603050405020304" pitchFamily="18" charset="0"/>
              </a:rPr>
              <a:t>      Статья </a:t>
            </a:r>
            <a:r>
              <a:rPr lang="ru-RU" sz="2000" dirty="0" smtClean="0">
                <a:cs typeface="Times New Roman" panose="02020603050405020304" pitchFamily="18" charset="0"/>
              </a:rPr>
              <a:t>32 Контроль за деятельностью некоммерческой организации</a:t>
            </a:r>
            <a:endParaRPr lang="ru-RU" sz="2000" dirty="0" smtClean="0">
              <a:solidFill>
                <a:srgbClr val="61702E"/>
              </a:solidFill>
            </a:endParaRPr>
          </a:p>
        </p:txBody>
      </p:sp>
      <p:sp>
        <p:nvSpPr>
          <p:cNvPr id="4" name="Прямоугольник 3"/>
          <p:cNvSpPr/>
          <p:nvPr/>
        </p:nvSpPr>
        <p:spPr>
          <a:xfrm>
            <a:off x="0" y="4515966"/>
            <a:ext cx="9144000" cy="627534"/>
          </a:xfrm>
          <a:prstGeom prst="rect">
            <a:avLst/>
          </a:prstGeom>
          <a:solidFill>
            <a:srgbClr val="617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одзаголовок 2"/>
          <p:cNvSpPr txBox="1">
            <a:spLocks/>
          </p:cNvSpPr>
          <p:nvPr/>
        </p:nvSpPr>
        <p:spPr>
          <a:xfrm>
            <a:off x="8639944" y="4659982"/>
            <a:ext cx="504056" cy="48351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ru-RU" sz="2000" dirty="0" smtClean="0">
                <a:solidFill>
                  <a:schemeClr val="bg1"/>
                </a:solidFill>
                <a:latin typeface="Tahoma" pitchFamily="34" charset="0"/>
                <a:ea typeface="Tahoma" pitchFamily="34" charset="0"/>
                <a:cs typeface="Tahoma" pitchFamily="34" charset="0"/>
              </a:rPr>
              <a:t>25</a:t>
            </a:r>
            <a:endParaRPr kumimoji="0" lang="en-US" sz="2000" i="0" u="none" strike="noStrike" kern="1200" cap="none" spc="0" normalizeH="0" baseline="0" noProof="0" dirty="0" smtClean="0">
              <a:ln>
                <a:noFill/>
              </a:ln>
              <a:solidFill>
                <a:schemeClr val="bg1"/>
              </a:solidFill>
              <a:effectLst/>
              <a:uLnTx/>
              <a:uFillTx/>
              <a:latin typeface="Tahoma" pitchFamily="34" charset="0"/>
              <a:ea typeface="Tahoma" pitchFamily="34" charset="0"/>
              <a:cs typeface="Tahoma"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9542"/>
            <a:ext cx="8229600" cy="3394472"/>
          </a:xfrm>
        </p:spPr>
        <p:txBody>
          <a:bodyPr>
            <a:normAutofit fontScale="62500" lnSpcReduction="20000"/>
          </a:bodyPr>
          <a:lstStyle/>
          <a:p>
            <a:pPr>
              <a:buNone/>
            </a:pPr>
            <a:r>
              <a:rPr lang="ru-RU" dirty="0" smtClean="0">
                <a:cs typeface="Times New Roman" panose="02020603050405020304" pitchFamily="18" charset="0"/>
              </a:rPr>
              <a:t>     Контроль </a:t>
            </a:r>
            <a:r>
              <a:rPr lang="ru-RU" dirty="0" smtClean="0">
                <a:cs typeface="Times New Roman" panose="02020603050405020304" pitchFamily="18" charset="0"/>
              </a:rPr>
              <a:t>за деятельностью некоммерческих </a:t>
            </a:r>
            <a:r>
              <a:rPr lang="ru-RU" dirty="0" smtClean="0">
                <a:cs typeface="Times New Roman" panose="02020603050405020304" pitchFamily="18" charset="0"/>
              </a:rPr>
              <a:t>организаций, </a:t>
            </a:r>
            <a:r>
              <a:rPr lang="ru-RU" dirty="0" smtClean="0">
                <a:cs typeface="Times New Roman" panose="02020603050405020304" pitchFamily="18" charset="0"/>
              </a:rPr>
              <a:t>в которой говорится, что ревизионная комиссия имеет право  получать всю необходимую информацию о финансово-хозяйственной деятельности профсоюзной организации</a:t>
            </a:r>
          </a:p>
          <a:p>
            <a:endParaRPr lang="ru-RU" dirty="0" smtClean="0">
              <a:cs typeface="Times New Roman" panose="02020603050405020304" pitchFamily="18" charset="0"/>
            </a:endParaRPr>
          </a:p>
          <a:p>
            <a:pPr>
              <a:buNone/>
            </a:pPr>
            <a:r>
              <a:rPr lang="ru-RU" dirty="0" smtClean="0">
                <a:cs typeface="Times New Roman" panose="02020603050405020304" pitchFamily="18" charset="0"/>
              </a:rPr>
              <a:t>    «</a:t>
            </a:r>
            <a:r>
              <a:rPr lang="ru-RU" dirty="0" smtClean="0">
                <a:cs typeface="Times New Roman" panose="02020603050405020304" pitchFamily="18" charset="0"/>
              </a:rPr>
              <a:t>Некоммерческая организация предоставляет информацию о своей деятельности органам государственной статистики и налоговым органам, учредителям </a:t>
            </a:r>
            <a:r>
              <a:rPr lang="ru-RU" b="1" dirty="0" smtClean="0">
                <a:cs typeface="Times New Roman" panose="02020603050405020304" pitchFamily="18" charset="0"/>
              </a:rPr>
              <a:t>и иным лицам в соответствии с законодательством Российской Федерации и учредительными документами некоммерческой организации</a:t>
            </a:r>
            <a:r>
              <a:rPr lang="ru-RU" dirty="0" smtClean="0">
                <a:cs typeface="Times New Roman" panose="02020603050405020304" pitchFamily="18" charset="0"/>
              </a:rPr>
              <a:t>».</a:t>
            </a:r>
          </a:p>
          <a:p>
            <a:pPr>
              <a:buNone/>
            </a:pPr>
            <a:endParaRPr lang="ru-RU" b="1" dirty="0" smtClean="0">
              <a:solidFill>
                <a:srgbClr val="61702E"/>
              </a:solidFill>
              <a:ea typeface="Tahoma" pitchFamily="34" charset="0"/>
              <a:cs typeface="Tahoma" pitchFamily="34" charset="0"/>
            </a:endParaRPr>
          </a:p>
          <a:p>
            <a:endParaRPr lang="ru-RU" dirty="0"/>
          </a:p>
        </p:txBody>
      </p:sp>
      <p:sp>
        <p:nvSpPr>
          <p:cNvPr id="5" name="Прямоугольник 4"/>
          <p:cNvSpPr/>
          <p:nvPr/>
        </p:nvSpPr>
        <p:spPr>
          <a:xfrm>
            <a:off x="0" y="4515966"/>
            <a:ext cx="9144000" cy="627534"/>
          </a:xfrm>
          <a:prstGeom prst="rect">
            <a:avLst/>
          </a:prstGeom>
          <a:solidFill>
            <a:srgbClr val="617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одзаголовок 2"/>
          <p:cNvSpPr txBox="1">
            <a:spLocks/>
          </p:cNvSpPr>
          <p:nvPr/>
        </p:nvSpPr>
        <p:spPr>
          <a:xfrm>
            <a:off x="8639944" y="4659982"/>
            <a:ext cx="504056" cy="48351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ru-RU" sz="2000" dirty="0" smtClean="0">
                <a:solidFill>
                  <a:schemeClr val="bg1"/>
                </a:solidFill>
                <a:latin typeface="Tahoma" pitchFamily="34" charset="0"/>
                <a:ea typeface="Tahoma" pitchFamily="34" charset="0"/>
                <a:cs typeface="Tahoma" pitchFamily="34" charset="0"/>
              </a:rPr>
              <a:t>26</a:t>
            </a:r>
            <a:endParaRPr kumimoji="0" lang="en-US" sz="2000" i="0" u="none" strike="noStrike" kern="1200" cap="none" spc="0" normalizeH="0" baseline="0" noProof="0" dirty="0" smtClean="0">
              <a:ln>
                <a:noFill/>
              </a:ln>
              <a:solidFill>
                <a:schemeClr val="bg1"/>
              </a:solidFill>
              <a:effectLst/>
              <a:uLnTx/>
              <a:uFillTx/>
              <a:latin typeface="Tahoma" pitchFamily="34" charset="0"/>
              <a:ea typeface="Tahoma" pitchFamily="34" charset="0"/>
              <a:cs typeface="Tahoma"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4515966"/>
            <a:ext cx="9144000" cy="627534"/>
          </a:xfrm>
          <a:prstGeom prst="rect">
            <a:avLst/>
          </a:prstGeom>
          <a:solidFill>
            <a:srgbClr val="617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одзаголовок 2"/>
          <p:cNvSpPr txBox="1">
            <a:spLocks/>
          </p:cNvSpPr>
          <p:nvPr/>
        </p:nvSpPr>
        <p:spPr>
          <a:xfrm>
            <a:off x="8639944" y="4659982"/>
            <a:ext cx="504056" cy="48351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ru-RU" sz="2000" dirty="0" smtClean="0">
                <a:solidFill>
                  <a:schemeClr val="bg1"/>
                </a:solidFill>
                <a:latin typeface="Tahoma" pitchFamily="34" charset="0"/>
                <a:ea typeface="Tahoma" pitchFamily="34" charset="0"/>
                <a:cs typeface="Tahoma" pitchFamily="34" charset="0"/>
              </a:rPr>
              <a:t>27</a:t>
            </a:r>
            <a:endParaRPr kumimoji="0" lang="en-US" sz="2000" i="0" u="none" strike="noStrike" kern="1200" cap="none" spc="0" normalizeH="0" baseline="0" noProof="0" dirty="0" smtClean="0">
              <a:ln>
                <a:noFill/>
              </a:ln>
              <a:solidFill>
                <a:schemeClr val="bg1"/>
              </a:solidFill>
              <a:effectLst/>
              <a:uLnTx/>
              <a:uFillTx/>
              <a:latin typeface="Tahoma" pitchFamily="34" charset="0"/>
              <a:ea typeface="Tahoma" pitchFamily="34" charset="0"/>
              <a:cs typeface="Tahoma" pitchFamily="34" charset="0"/>
            </a:endParaRPr>
          </a:p>
        </p:txBody>
      </p:sp>
      <p:sp>
        <p:nvSpPr>
          <p:cNvPr id="4" name="Прямоугольник 3"/>
          <p:cNvSpPr/>
          <p:nvPr/>
        </p:nvSpPr>
        <p:spPr>
          <a:xfrm>
            <a:off x="2267744" y="339502"/>
            <a:ext cx="4572000" cy="646331"/>
          </a:xfrm>
          <a:prstGeom prst="rect">
            <a:avLst/>
          </a:prstGeom>
        </p:spPr>
        <p:txBody>
          <a:bodyPr>
            <a:spAutoFit/>
          </a:bodyPr>
          <a:lstStyle/>
          <a:p>
            <a:r>
              <a:rPr lang="ru-RU" dirty="0" smtClean="0"/>
              <a:t>Ящики для пожертвований в НКО. Документирование операций. </a:t>
            </a:r>
            <a:endParaRPr lang="ru-RU" dirty="0"/>
          </a:p>
        </p:txBody>
      </p:sp>
      <p:sp>
        <p:nvSpPr>
          <p:cNvPr id="7" name="Прямоугольник 6"/>
          <p:cNvSpPr/>
          <p:nvPr/>
        </p:nvSpPr>
        <p:spPr>
          <a:xfrm>
            <a:off x="899592" y="1556088"/>
            <a:ext cx="7488832" cy="2585323"/>
          </a:xfrm>
          <a:prstGeom prst="rect">
            <a:avLst/>
          </a:prstGeom>
        </p:spPr>
        <p:txBody>
          <a:bodyPr wrap="square">
            <a:spAutoFit/>
          </a:bodyPr>
          <a:lstStyle/>
          <a:p>
            <a:r>
              <a:rPr lang="ru-RU" dirty="0" smtClean="0"/>
              <a:t>В соответствии с Гражданским кодексом граждане имеют право получать пожертвования в обще полезных целях</a:t>
            </a:r>
            <a:r>
              <a:rPr lang="ru-RU" dirty="0" smtClean="0"/>
              <a:t>.</a:t>
            </a:r>
          </a:p>
          <a:p>
            <a:endParaRPr lang="ru-RU" dirty="0" smtClean="0"/>
          </a:p>
          <a:p>
            <a:r>
              <a:rPr lang="ru-RU" dirty="0" smtClean="0"/>
              <a:t>В соответствии со статьей 582 ГК РФ</a:t>
            </a:r>
            <a:r>
              <a:rPr lang="ru-RU" i="1" dirty="0" smtClean="0"/>
              <a:t>, </a:t>
            </a:r>
            <a:r>
              <a:rPr lang="ru-RU" dirty="0" smtClean="0"/>
              <a:t>пожертвование имущества юридическим лицам может быть обусловлено жертвователем использованием этого имущества по определенному назначению, т.е. с определенной целью.</a:t>
            </a:r>
            <a:br>
              <a:rPr lang="ru-RU" dirty="0" smtClean="0"/>
            </a:br>
            <a:r>
              <a:rPr lang="ru-RU" dirty="0" smtClean="0"/>
              <a:t/>
            </a:r>
            <a:br>
              <a:rPr lang="ru-RU" dirty="0" smtClean="0"/>
            </a:b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b="73463"/>
          <a:stretch>
            <a:fillRect/>
          </a:stretch>
        </p:blipFill>
        <p:spPr bwMode="auto">
          <a:xfrm>
            <a:off x="1547664" y="214138"/>
            <a:ext cx="6177517" cy="466186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t="26881" b="43481"/>
          <a:stretch>
            <a:fillRect/>
          </a:stretch>
        </p:blipFill>
        <p:spPr bwMode="auto">
          <a:xfrm>
            <a:off x="1691680" y="45336"/>
            <a:ext cx="6048672" cy="509816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251520" y="267494"/>
            <a:ext cx="8064896" cy="1115492"/>
          </a:xfrm>
          <a:prstGeom prst="roundRect">
            <a:avLst>
              <a:gd name="adj" fmla="val 0"/>
            </a:avLst>
          </a:prstGeom>
          <a:solidFill>
            <a:srgbClr val="61702E"/>
          </a:solidFill>
          <a:ln>
            <a:noFill/>
          </a:ln>
        </p:spPr>
        <p:style>
          <a:lnRef idx="1">
            <a:schemeClr val="accent2"/>
          </a:lnRef>
          <a:fillRef idx="2">
            <a:schemeClr val="accent2"/>
          </a:fillRef>
          <a:effectRef idx="1">
            <a:schemeClr val="accent2"/>
          </a:effectRef>
          <a:fontRef idx="minor">
            <a:schemeClr val="dk1"/>
          </a:fontRef>
        </p:style>
        <p:txBody>
          <a:bodyPr anchor="ctr"/>
          <a:lstStyle/>
          <a:p>
            <a:pPr marL="180000"/>
            <a:r>
              <a:rPr lang="ru-RU" dirty="0" smtClean="0"/>
              <a:t>В чем особенности документооборота в НКО. Виды документов для НКО. Типовые формы.</a:t>
            </a:r>
            <a:endParaRPr lang="ru-RU" b="1" dirty="0" smtClean="0">
              <a:solidFill>
                <a:schemeClr val="bg1"/>
              </a:solidFill>
              <a:latin typeface="Tahoma" pitchFamily="34" charset="0"/>
              <a:ea typeface="Tahoma" pitchFamily="34" charset="0"/>
              <a:cs typeface="Tahoma" pitchFamily="34" charset="0"/>
            </a:endParaRPr>
          </a:p>
        </p:txBody>
      </p:sp>
      <p:sp>
        <p:nvSpPr>
          <p:cNvPr id="5" name="Подзаголовок 2"/>
          <p:cNvSpPr txBox="1">
            <a:spLocks/>
          </p:cNvSpPr>
          <p:nvPr/>
        </p:nvSpPr>
        <p:spPr>
          <a:xfrm>
            <a:off x="8639944" y="4659982"/>
            <a:ext cx="504056" cy="48351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ru-RU" sz="2000" dirty="0" smtClean="0">
                <a:solidFill>
                  <a:schemeClr val="tx1">
                    <a:lumMod val="50000"/>
                    <a:lumOff val="50000"/>
                  </a:schemeClr>
                </a:solidFill>
                <a:latin typeface="Tahoma" pitchFamily="34" charset="0"/>
                <a:ea typeface="Tahoma" pitchFamily="34" charset="0"/>
                <a:cs typeface="Tahoma" pitchFamily="34" charset="0"/>
              </a:rPr>
              <a:t>3</a:t>
            </a:r>
            <a:endParaRPr kumimoji="0" lang="en-US" sz="2000" i="0" u="none" strike="noStrike" kern="1200" cap="none" spc="0" normalizeH="0" baseline="0" noProof="0" dirty="0" smtClean="0">
              <a:ln>
                <a:noFill/>
              </a:ln>
              <a:solidFill>
                <a:schemeClr val="tx1">
                  <a:lumMod val="50000"/>
                  <a:lumOff val="50000"/>
                </a:schemeClr>
              </a:solidFill>
              <a:effectLst/>
              <a:uLnTx/>
              <a:uFillTx/>
              <a:latin typeface="Tahoma" pitchFamily="34" charset="0"/>
              <a:ea typeface="Tahoma" pitchFamily="34" charset="0"/>
              <a:cs typeface="Tahoma" pitchFamily="34" charset="0"/>
            </a:endParaRPr>
          </a:p>
        </p:txBody>
      </p:sp>
      <p:pic>
        <p:nvPicPr>
          <p:cNvPr id="4" name="Рисунок 3" descr="ÐÐ¾ÑÐ¾Ð¶ÐµÐµ Ð¸Ð·Ð¾Ð±ÑÐ°Ð¶ÐµÐ½Ð¸Ðµ"/>
          <p:cNvPicPr/>
          <p:nvPr/>
        </p:nvPicPr>
        <p:blipFill>
          <a:blip r:embed="rId2" cstate="print"/>
          <a:srcRect b="6856"/>
          <a:stretch>
            <a:fillRect/>
          </a:stretch>
        </p:blipFill>
        <p:spPr bwMode="auto">
          <a:xfrm>
            <a:off x="3779912" y="1491630"/>
            <a:ext cx="4482380" cy="3168352"/>
          </a:xfrm>
          <a:prstGeom prst="rect">
            <a:avLst/>
          </a:prstGeom>
          <a:noFill/>
          <a:ln w="9525">
            <a:noFill/>
            <a:miter lim="800000"/>
            <a:headEnd/>
            <a:tailEnd/>
          </a:ln>
        </p:spPr>
      </p:pic>
      <p:pic>
        <p:nvPicPr>
          <p:cNvPr id="6" name="Рисунок 5" descr="http://blog.3sec.ru/read/wp-content/uploads/2016/12/nko-doc-1.png"/>
          <p:cNvPicPr/>
          <p:nvPr/>
        </p:nvPicPr>
        <p:blipFill>
          <a:blip r:embed="rId3" cstate="print"/>
          <a:srcRect/>
          <a:stretch>
            <a:fillRect/>
          </a:stretch>
        </p:blipFill>
        <p:spPr bwMode="auto">
          <a:xfrm>
            <a:off x="395536" y="1517327"/>
            <a:ext cx="2088232" cy="33586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56302" b="23014"/>
          <a:stretch>
            <a:fillRect/>
          </a:stretch>
        </p:blipFill>
        <p:spPr bwMode="auto">
          <a:xfrm>
            <a:off x="1331640" y="627534"/>
            <a:ext cx="6365507" cy="3744416"/>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t="75395" b="-69"/>
          <a:stretch>
            <a:fillRect/>
          </a:stretch>
        </p:blipFill>
        <p:spPr bwMode="auto">
          <a:xfrm>
            <a:off x="1475656" y="411510"/>
            <a:ext cx="6264696" cy="4395862"/>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a:off x="8639944" y="4659982"/>
            <a:ext cx="504056" cy="48351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ru-RU" sz="2000" dirty="0" smtClean="0">
                <a:solidFill>
                  <a:schemeClr val="bg1">
                    <a:lumMod val="50000"/>
                  </a:schemeClr>
                </a:solidFill>
                <a:latin typeface="Tahoma" pitchFamily="34" charset="0"/>
                <a:ea typeface="Tahoma" pitchFamily="34" charset="0"/>
                <a:cs typeface="Tahoma" pitchFamily="34" charset="0"/>
              </a:rPr>
              <a:t>32</a:t>
            </a:r>
            <a:endParaRPr kumimoji="0" lang="en-US" sz="2000" i="0" u="none" strike="noStrike" kern="1200" cap="none" spc="0" normalizeH="0" baseline="0" noProof="0" dirty="0" smtClean="0">
              <a:ln>
                <a:noFill/>
              </a:ln>
              <a:solidFill>
                <a:schemeClr val="bg1">
                  <a:lumMod val="50000"/>
                </a:schemeClr>
              </a:solidFill>
              <a:effectLst/>
              <a:uLnTx/>
              <a:uFillTx/>
              <a:latin typeface="Tahoma" pitchFamily="34" charset="0"/>
              <a:ea typeface="Tahoma" pitchFamily="34" charset="0"/>
              <a:cs typeface="Tahoma"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1619672" y="267494"/>
            <a:ext cx="5553782" cy="4659982"/>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4515966"/>
            <a:ext cx="9144000" cy="627534"/>
          </a:xfrm>
          <a:prstGeom prst="rect">
            <a:avLst/>
          </a:prstGeom>
          <a:solidFill>
            <a:srgbClr val="617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одзаголовок 2"/>
          <p:cNvSpPr txBox="1">
            <a:spLocks/>
          </p:cNvSpPr>
          <p:nvPr/>
        </p:nvSpPr>
        <p:spPr>
          <a:xfrm>
            <a:off x="8639944" y="4659982"/>
            <a:ext cx="504056" cy="48351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ru-RU" sz="2000" dirty="0" smtClean="0">
                <a:solidFill>
                  <a:schemeClr val="bg1"/>
                </a:solidFill>
                <a:latin typeface="Tahoma" pitchFamily="34" charset="0"/>
                <a:ea typeface="Tahoma" pitchFamily="34" charset="0"/>
                <a:cs typeface="Tahoma" pitchFamily="34" charset="0"/>
              </a:rPr>
              <a:t>33</a:t>
            </a:r>
            <a:endParaRPr kumimoji="0" lang="en-US" sz="2000" i="0" u="none" strike="noStrike" kern="1200" cap="none" spc="0" normalizeH="0" baseline="0" noProof="0" dirty="0" smtClean="0">
              <a:ln>
                <a:noFill/>
              </a:ln>
              <a:solidFill>
                <a:schemeClr val="bg1"/>
              </a:solidFill>
              <a:effectLst/>
              <a:uLnTx/>
              <a:uFillTx/>
              <a:latin typeface="Tahoma" pitchFamily="34" charset="0"/>
              <a:ea typeface="Tahoma" pitchFamily="34" charset="0"/>
              <a:cs typeface="Tahoma"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5974590" y="0"/>
            <a:ext cx="3169410" cy="4529783"/>
          </a:xfrm>
          <a:prstGeom prst="rect">
            <a:avLst/>
          </a:prstGeom>
          <a:noFill/>
          <a:ln w="9525">
            <a:noFill/>
            <a:miter lim="800000"/>
            <a:headEnd/>
            <a:tailEnd/>
          </a:ln>
        </p:spPr>
      </p:pic>
      <p:sp>
        <p:nvSpPr>
          <p:cNvPr id="7" name="Прямоугольник 6"/>
          <p:cNvSpPr/>
          <p:nvPr/>
        </p:nvSpPr>
        <p:spPr>
          <a:xfrm>
            <a:off x="755576" y="627534"/>
            <a:ext cx="4572000" cy="2862322"/>
          </a:xfrm>
          <a:prstGeom prst="rect">
            <a:avLst/>
          </a:prstGeom>
        </p:spPr>
        <p:txBody>
          <a:bodyPr>
            <a:spAutoFit/>
          </a:bodyPr>
          <a:lstStyle/>
          <a:p>
            <a:r>
              <a:rPr lang="ru-RU" dirty="0" smtClean="0"/>
              <a:t>Внесенным в Госдуму законопроектом под ящиком для сбора пожертвований предлагается понимать любую емкость (в том числе, устройство) для сбора пожертвований, право использования которой принадлежит исключительно НКО, учредительными документами которых предусмотрено право на осуществление благотворительной деятельности</a:t>
            </a: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4515966"/>
            <a:ext cx="9144000" cy="627534"/>
          </a:xfrm>
          <a:prstGeom prst="rect">
            <a:avLst/>
          </a:prstGeom>
          <a:solidFill>
            <a:srgbClr val="617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одзаголовок 2"/>
          <p:cNvSpPr txBox="1">
            <a:spLocks/>
          </p:cNvSpPr>
          <p:nvPr/>
        </p:nvSpPr>
        <p:spPr>
          <a:xfrm>
            <a:off x="8639944" y="4659982"/>
            <a:ext cx="504056" cy="48351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ru-RU" sz="2000" dirty="0" smtClean="0">
                <a:solidFill>
                  <a:schemeClr val="bg1"/>
                </a:solidFill>
                <a:latin typeface="Tahoma" pitchFamily="34" charset="0"/>
                <a:ea typeface="Tahoma" pitchFamily="34" charset="0"/>
                <a:cs typeface="Tahoma" pitchFamily="34" charset="0"/>
              </a:rPr>
              <a:t>34</a:t>
            </a:r>
            <a:endParaRPr kumimoji="0" lang="en-US" sz="2000" i="0" u="none" strike="noStrike" kern="1200" cap="none" spc="0" normalizeH="0" baseline="0" noProof="0" dirty="0" smtClean="0">
              <a:ln>
                <a:noFill/>
              </a:ln>
              <a:solidFill>
                <a:schemeClr val="bg1"/>
              </a:solidFill>
              <a:effectLst/>
              <a:uLnTx/>
              <a:uFillTx/>
              <a:latin typeface="Tahoma" pitchFamily="34" charset="0"/>
              <a:ea typeface="Tahoma" pitchFamily="34" charset="0"/>
              <a:cs typeface="Tahoma"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0" y="0"/>
            <a:ext cx="4068438" cy="4515966"/>
          </a:xfrm>
          <a:prstGeom prst="rect">
            <a:avLst/>
          </a:prstGeom>
          <a:noFill/>
          <a:ln w="9525">
            <a:noFill/>
            <a:miter lim="800000"/>
            <a:headEnd/>
            <a:tailEnd/>
          </a:ln>
        </p:spPr>
      </p:pic>
      <p:sp>
        <p:nvSpPr>
          <p:cNvPr id="7" name="Rectangle 1"/>
          <p:cNvSpPr>
            <a:spLocks noChangeArrowheads="1"/>
          </p:cNvSpPr>
          <p:nvPr/>
        </p:nvSpPr>
        <p:spPr bwMode="auto">
          <a:xfrm>
            <a:off x="4716016" y="1635646"/>
            <a:ext cx="360040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j-lt"/>
                <a:ea typeface="Calibri" pitchFamily="34" charset="0"/>
                <a:cs typeface="Cambria" pitchFamily="18" charset="0"/>
              </a:rPr>
              <a:t>Спасибо за внимание!</a:t>
            </a: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mj-l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mj-lt"/>
              <a:cs typeface="Arial" pitchFamily="34" charset="0"/>
            </a:endParaRPr>
          </a:p>
          <a:p>
            <a:pPr fontAlgn="base">
              <a:spcBef>
                <a:spcPct val="0"/>
              </a:spcBef>
              <a:spcAft>
                <a:spcPct val="0"/>
              </a:spcAft>
            </a:pPr>
            <a:r>
              <a:rPr lang="en-US" sz="1600" dirty="0" smtClean="0"/>
              <a:t>https://lychagina.wordpress.com/</a:t>
            </a:r>
            <a:endParaRPr lang="ru-RU" sz="1600" dirty="0" smtClean="0"/>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20000"/>
          </a:bodyPr>
          <a:lstStyle/>
          <a:p>
            <a:r>
              <a:rPr lang="ru-RU" dirty="0" smtClean="0"/>
              <a:t>бухгалтерская документация</a:t>
            </a:r>
            <a:r>
              <a:rPr lang="ru-RU" dirty="0" smtClean="0"/>
              <a:t>;</a:t>
            </a:r>
          </a:p>
          <a:p>
            <a:r>
              <a:rPr lang="ru-RU" dirty="0" smtClean="0"/>
              <a:t>гражданско-правовая </a:t>
            </a:r>
            <a:r>
              <a:rPr lang="ru-RU" dirty="0" smtClean="0"/>
              <a:t>документация; </a:t>
            </a:r>
            <a:endParaRPr lang="ru-RU" dirty="0" smtClean="0"/>
          </a:p>
          <a:p>
            <a:r>
              <a:rPr lang="ru-RU" dirty="0" smtClean="0"/>
              <a:t>документация</a:t>
            </a:r>
            <a:r>
              <a:rPr lang="ru-RU" dirty="0" smtClean="0"/>
              <a:t>, обеспечивающая работу, связанную с  осуществлением «постоянных видов деятельности», предусмотренных уставом (например, работу общественной приёмной или библиотеки); </a:t>
            </a:r>
            <a:endParaRPr lang="ru-RU" dirty="0" smtClean="0"/>
          </a:p>
          <a:p>
            <a:r>
              <a:rPr lang="ru-RU" dirty="0" smtClean="0"/>
              <a:t>документация</a:t>
            </a:r>
            <a:r>
              <a:rPr lang="ru-RU" dirty="0" smtClean="0"/>
              <a:t>, связанная с  реализацией тематических проектов и программ.</a:t>
            </a:r>
            <a:endParaRPr lang="ru-RU" dirty="0"/>
          </a:p>
        </p:txBody>
      </p:sp>
      <p:sp>
        <p:nvSpPr>
          <p:cNvPr id="4" name="Подзаголовок 2"/>
          <p:cNvSpPr txBox="1">
            <a:spLocks/>
          </p:cNvSpPr>
          <p:nvPr/>
        </p:nvSpPr>
        <p:spPr>
          <a:xfrm>
            <a:off x="8639944" y="4659982"/>
            <a:ext cx="504056" cy="48351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ru-RU" sz="2000" dirty="0" smtClean="0">
                <a:solidFill>
                  <a:schemeClr val="tx1">
                    <a:lumMod val="50000"/>
                    <a:lumOff val="50000"/>
                  </a:schemeClr>
                </a:solidFill>
                <a:latin typeface="Tahoma" pitchFamily="34" charset="0"/>
                <a:ea typeface="Tahoma" pitchFamily="34" charset="0"/>
                <a:cs typeface="Tahoma" pitchFamily="34" charset="0"/>
              </a:rPr>
              <a:t>4</a:t>
            </a:r>
            <a:endParaRPr kumimoji="0" lang="en-US" sz="2000" i="0" u="none" strike="noStrike" kern="1200" cap="none" spc="0" normalizeH="0" baseline="0" noProof="0" dirty="0" smtClean="0">
              <a:ln>
                <a:noFill/>
              </a:ln>
              <a:solidFill>
                <a:schemeClr val="tx1">
                  <a:lumMod val="50000"/>
                  <a:lumOff val="50000"/>
                </a:schemeClr>
              </a:solidFill>
              <a:effectLst/>
              <a:uLnTx/>
              <a:uFillTx/>
              <a:latin typeface="Tahoma" pitchFamily="34" charset="0"/>
              <a:ea typeface="Tahoma" pitchFamily="34" charset="0"/>
              <a:cs typeface="Tahom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4515966"/>
            <a:ext cx="9144000" cy="627534"/>
          </a:xfrm>
          <a:prstGeom prst="rect">
            <a:avLst/>
          </a:prstGeom>
          <a:solidFill>
            <a:srgbClr val="617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одзаголовок 2"/>
          <p:cNvSpPr txBox="1">
            <a:spLocks/>
          </p:cNvSpPr>
          <p:nvPr/>
        </p:nvSpPr>
        <p:spPr>
          <a:xfrm>
            <a:off x="8639944" y="4659982"/>
            <a:ext cx="504056" cy="48351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ru-RU" sz="2000" noProof="0" dirty="0" smtClean="0">
                <a:solidFill>
                  <a:schemeClr val="bg1"/>
                </a:solidFill>
                <a:latin typeface="Tahoma" pitchFamily="34" charset="0"/>
                <a:ea typeface="Tahoma" pitchFamily="34" charset="0"/>
                <a:cs typeface="Tahoma" pitchFamily="34" charset="0"/>
              </a:rPr>
              <a:t>5</a:t>
            </a:r>
            <a:endParaRPr kumimoji="0" lang="en-US" sz="2000" i="0" u="none" strike="noStrike" kern="1200" cap="none" spc="0" normalizeH="0" baseline="0" noProof="0" dirty="0" smtClean="0">
              <a:ln>
                <a:noFill/>
              </a:ln>
              <a:solidFill>
                <a:schemeClr val="bg1"/>
              </a:solidFill>
              <a:effectLst/>
              <a:uLnTx/>
              <a:uFillTx/>
              <a:latin typeface="Tahoma" pitchFamily="34" charset="0"/>
              <a:ea typeface="Tahoma" pitchFamily="34" charset="0"/>
              <a:cs typeface="Tahoma" pitchFamily="34" charset="0"/>
            </a:endParaRPr>
          </a:p>
        </p:txBody>
      </p:sp>
      <p:sp>
        <p:nvSpPr>
          <p:cNvPr id="6" name="Содержимое 5"/>
          <p:cNvSpPr>
            <a:spLocks noGrp="1"/>
          </p:cNvSpPr>
          <p:nvPr>
            <p:ph idx="1"/>
          </p:nvPr>
        </p:nvSpPr>
        <p:spPr>
          <a:xfrm>
            <a:off x="457200" y="195486"/>
            <a:ext cx="8229600" cy="4399137"/>
          </a:xfrm>
        </p:spPr>
        <p:txBody>
          <a:bodyPr>
            <a:normAutofit fontScale="55000" lnSpcReduction="20000"/>
          </a:bodyPr>
          <a:lstStyle/>
          <a:p>
            <a:pPr lvl="0"/>
            <a:r>
              <a:rPr lang="ru-RU" dirty="0" smtClean="0"/>
              <a:t>Д</a:t>
            </a:r>
            <a:r>
              <a:rPr lang="ru-RU" dirty="0" smtClean="0"/>
              <a:t>окумент </a:t>
            </a:r>
            <a:r>
              <a:rPr lang="ru-RU" dirty="0" smtClean="0"/>
              <a:t>— это предусмотренная законом материальная форма получения, хранения, использования и распространения информации путем фиксации ее на бумаге, магнитной, кино-, видео-, фотопленке, оптическом диске или на другом носителе;</a:t>
            </a:r>
          </a:p>
          <a:p>
            <a:pPr lvl="0"/>
            <a:r>
              <a:rPr lang="ru-RU" dirty="0" smtClean="0"/>
              <a:t>первичный документ — это документ, включающий в себя исходную информацию;</a:t>
            </a:r>
          </a:p>
          <a:p>
            <a:pPr lvl="0"/>
            <a:r>
              <a:rPr lang="ru-RU" dirty="0" smtClean="0"/>
              <a:t>вторичный документ — это документ, представляющий собой результат аналитико-синтетической и другой переработки одного или нескольких документов;</a:t>
            </a:r>
          </a:p>
          <a:p>
            <a:pPr lvl="0"/>
            <a:r>
              <a:rPr lang="ru-RU" dirty="0" smtClean="0"/>
              <a:t>электронный документ — </a:t>
            </a:r>
            <a:r>
              <a:rPr lang="ru-RU" dirty="0" err="1" smtClean="0"/>
              <a:t>документ</a:t>
            </a:r>
            <a:r>
              <a:rPr lang="ru-RU" dirty="0" smtClean="0"/>
              <a:t>, информация в котором зафиксирована в виде электронных данных, включая обязательные реквизиты документа;</a:t>
            </a:r>
          </a:p>
          <a:p>
            <a:pPr lvl="0"/>
            <a:r>
              <a:rPr lang="ru-RU" dirty="0" smtClean="0"/>
              <a:t>архивный документ — </a:t>
            </a:r>
            <a:r>
              <a:rPr lang="ru-RU" dirty="0" err="1" smtClean="0"/>
              <a:t>документ</a:t>
            </a:r>
            <a:r>
              <a:rPr lang="ru-RU" dirty="0" smtClean="0"/>
              <a:t> независимо от его вида, вида материального носителя, информации, места и времени, создания и формы собственности на него, который прекратил выполнять функции, для которых был создан, но хранится или подлежит хранению, учитывая значимость для лица, общества или государства или ценность для владельца так же, как объект движимого имущества</a:t>
            </a:r>
            <a:r>
              <a:rPr lang="ru-RU" dirty="0" smtClean="0"/>
              <a:t>;</a:t>
            </a:r>
            <a:endParaRPr lang="ru-RU"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4515966"/>
            <a:ext cx="9144000" cy="627534"/>
          </a:xfrm>
          <a:prstGeom prst="rect">
            <a:avLst/>
          </a:prstGeom>
          <a:solidFill>
            <a:srgbClr val="617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одзаголовок 2"/>
          <p:cNvSpPr txBox="1">
            <a:spLocks/>
          </p:cNvSpPr>
          <p:nvPr/>
        </p:nvSpPr>
        <p:spPr>
          <a:xfrm>
            <a:off x="8639944" y="4659982"/>
            <a:ext cx="504056" cy="48351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sz="2000" noProof="0" dirty="0" smtClean="0">
                <a:solidFill>
                  <a:schemeClr val="bg1"/>
                </a:solidFill>
                <a:latin typeface="Tahoma" pitchFamily="34" charset="0"/>
                <a:ea typeface="Tahoma" pitchFamily="34" charset="0"/>
                <a:cs typeface="Tahoma" pitchFamily="34" charset="0"/>
              </a:rPr>
              <a:t>6</a:t>
            </a:r>
            <a:endParaRPr kumimoji="0" lang="en-US" sz="2000" i="0" u="none" strike="noStrike" kern="1200" cap="none" spc="0" normalizeH="0" baseline="0" noProof="0" dirty="0" smtClean="0">
              <a:ln>
                <a:noFill/>
              </a:ln>
              <a:solidFill>
                <a:schemeClr val="bg1"/>
              </a:solidFill>
              <a:effectLst/>
              <a:uLnTx/>
              <a:uFillTx/>
              <a:latin typeface="Tahoma" pitchFamily="34" charset="0"/>
              <a:ea typeface="Tahoma" pitchFamily="34" charset="0"/>
              <a:cs typeface="Tahoma" pitchFamily="34" charset="0"/>
            </a:endParaRPr>
          </a:p>
        </p:txBody>
      </p:sp>
      <p:sp>
        <p:nvSpPr>
          <p:cNvPr id="6" name="Содержимое 5"/>
          <p:cNvSpPr>
            <a:spLocks noGrp="1"/>
          </p:cNvSpPr>
          <p:nvPr>
            <p:ph idx="1"/>
          </p:nvPr>
        </p:nvSpPr>
        <p:spPr>
          <a:xfrm>
            <a:off x="457200" y="195486"/>
            <a:ext cx="8229600" cy="4399137"/>
          </a:xfrm>
        </p:spPr>
        <p:txBody>
          <a:bodyPr>
            <a:normAutofit fontScale="55000" lnSpcReduction="20000"/>
          </a:bodyPr>
          <a:lstStyle/>
          <a:p>
            <a:pPr lvl="0"/>
            <a:r>
              <a:rPr lang="ru-RU" dirty="0" smtClean="0"/>
              <a:t>официальный </a:t>
            </a:r>
            <a:r>
              <a:rPr lang="ru-RU" dirty="0" smtClean="0"/>
              <a:t>документ — </a:t>
            </a:r>
            <a:r>
              <a:rPr lang="ru-RU" dirty="0" err="1" smtClean="0"/>
              <a:t>документ</a:t>
            </a:r>
            <a:r>
              <a:rPr lang="ru-RU" dirty="0" smtClean="0"/>
              <a:t>, созданный организацией или должностным лицом и оформленный в установленном порядке;</a:t>
            </a:r>
          </a:p>
          <a:p>
            <a:pPr lvl="0"/>
            <a:r>
              <a:rPr lang="ru-RU" dirty="0" smtClean="0"/>
              <a:t>документооборот — движение документов на предприятии (в организации) с момента их создания или получения до завершающего исполнения или отправки;</a:t>
            </a:r>
          </a:p>
          <a:p>
            <a:pPr lvl="0"/>
            <a:r>
              <a:rPr lang="ru-RU" dirty="0" smtClean="0"/>
              <a:t>электронный документооборот (обращение электронных документов) — совокупность процессов создания, обработки, отправки, передачи, получения, хранения, </a:t>
            </a:r>
            <a:r>
              <a:rPr lang="ru-RU" dirty="0" err="1" smtClean="0"/>
              <a:t>использования.и</a:t>
            </a:r>
            <a:r>
              <a:rPr lang="ru-RU" dirty="0" smtClean="0"/>
              <a:t> уничтожения электронных документов, выполняемых с применением проверки целостности и в случае необходимости с подтверждением факта получения таких документов;</a:t>
            </a:r>
          </a:p>
          <a:p>
            <a:pPr lvl="0"/>
            <a:r>
              <a:rPr lang="ru-RU" dirty="0" smtClean="0"/>
              <a:t>регистрация документов — фиксирование факта создания или получения документов путем присвоения им порядкового номера и записи установленных сведений о них;</a:t>
            </a:r>
          </a:p>
          <a:p>
            <a:pPr lvl="0"/>
            <a:r>
              <a:rPr lang="ru-RU" dirty="0" smtClean="0"/>
              <a:t>бланк документа — стандартный лист бумаги с воспроизведенной на нем постоянной информацией и местом, отведенным для изменяющейся информации.</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4515966"/>
            <a:ext cx="9144000" cy="627534"/>
          </a:xfrm>
          <a:prstGeom prst="rect">
            <a:avLst/>
          </a:prstGeom>
          <a:solidFill>
            <a:srgbClr val="617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одзаголовок 2"/>
          <p:cNvSpPr txBox="1">
            <a:spLocks/>
          </p:cNvSpPr>
          <p:nvPr/>
        </p:nvSpPr>
        <p:spPr>
          <a:xfrm>
            <a:off x="8639944" y="4659982"/>
            <a:ext cx="504056" cy="48351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ru-RU" sz="2000" dirty="0" smtClean="0">
                <a:solidFill>
                  <a:schemeClr val="bg1"/>
                </a:solidFill>
                <a:latin typeface="Tahoma" pitchFamily="34" charset="0"/>
                <a:ea typeface="Tahoma" pitchFamily="34" charset="0"/>
                <a:cs typeface="Tahoma" pitchFamily="34" charset="0"/>
              </a:rPr>
              <a:t>7</a:t>
            </a:r>
            <a:endParaRPr kumimoji="0" lang="en-US" sz="2000" i="0" u="none" strike="noStrike" kern="1200" cap="none" spc="0" normalizeH="0" baseline="0" noProof="0" dirty="0" smtClean="0">
              <a:ln>
                <a:noFill/>
              </a:ln>
              <a:solidFill>
                <a:schemeClr val="bg1"/>
              </a:solidFill>
              <a:effectLst/>
              <a:uLnTx/>
              <a:uFillTx/>
              <a:latin typeface="Tahoma" pitchFamily="34" charset="0"/>
              <a:ea typeface="Tahoma" pitchFamily="34" charset="0"/>
              <a:cs typeface="Tahoma" pitchFamily="34" charset="0"/>
            </a:endParaRPr>
          </a:p>
        </p:txBody>
      </p:sp>
      <p:sp>
        <p:nvSpPr>
          <p:cNvPr id="6" name="Содержимое 5"/>
          <p:cNvSpPr>
            <a:spLocks noGrp="1"/>
          </p:cNvSpPr>
          <p:nvPr>
            <p:ph idx="1"/>
          </p:nvPr>
        </p:nvSpPr>
        <p:spPr>
          <a:xfrm>
            <a:off x="611560" y="987574"/>
            <a:ext cx="8229600" cy="2952328"/>
          </a:xfrm>
        </p:spPr>
        <p:txBody>
          <a:bodyPr>
            <a:normAutofit fontScale="77500" lnSpcReduction="20000"/>
          </a:bodyPr>
          <a:lstStyle/>
          <a:p>
            <a:r>
              <a:rPr lang="ru-RU" i="1" dirty="0" smtClean="0"/>
              <a:t>Если орган управления единоличный – то документ будет называться </a:t>
            </a:r>
            <a:r>
              <a:rPr lang="ru-RU" i="1" dirty="0" smtClean="0"/>
              <a:t>Постановление, Решение или Приказ. </a:t>
            </a:r>
            <a:r>
              <a:rPr lang="ru-RU" i="1" dirty="0" smtClean="0"/>
              <a:t>Если орган коллегиальный – то документ будет называться Протокол</a:t>
            </a:r>
            <a:r>
              <a:rPr lang="ru-RU" i="1" dirty="0" smtClean="0"/>
              <a:t>.</a:t>
            </a:r>
          </a:p>
          <a:p>
            <a:r>
              <a:rPr lang="ru-RU" i="1" dirty="0" smtClean="0"/>
              <a:t>При </a:t>
            </a:r>
            <a:r>
              <a:rPr lang="ru-RU" i="1" dirty="0" smtClean="0"/>
              <a:t>наличии в повестке дня </a:t>
            </a:r>
            <a:r>
              <a:rPr lang="ru-RU" i="1" dirty="0" smtClean="0"/>
              <a:t>собрания нескольких </a:t>
            </a:r>
            <a:r>
              <a:rPr lang="ru-RU" i="1" dirty="0" smtClean="0"/>
              <a:t>вопросов по каждому из </a:t>
            </a:r>
            <a:r>
              <a:rPr lang="ru-RU" i="1" dirty="0" smtClean="0"/>
              <a:t>них принимается </a:t>
            </a:r>
            <a:r>
              <a:rPr lang="ru-RU" i="1" dirty="0" smtClean="0"/>
              <a:t>самостоятельное решение</a:t>
            </a:r>
            <a:r>
              <a:rPr lang="ru-RU" i="1" dirty="0" smtClean="0"/>
              <a:t>, если </a:t>
            </a:r>
            <a:r>
              <a:rPr lang="ru-RU" i="1" dirty="0" smtClean="0"/>
              <a:t>иное не установлено </a:t>
            </a:r>
            <a:r>
              <a:rPr lang="ru-RU" i="1" dirty="0" smtClean="0"/>
              <a:t>единогласно участниками </a:t>
            </a:r>
            <a:r>
              <a:rPr lang="ru-RU" i="1" dirty="0" smtClean="0"/>
              <a:t>собрания</a:t>
            </a:r>
            <a:r>
              <a:rPr lang="ru-RU" i="1" dirty="0" smtClean="0"/>
              <a:t>.</a:t>
            </a:r>
          </a:p>
        </p:txBody>
      </p:sp>
      <p:sp>
        <p:nvSpPr>
          <p:cNvPr id="9" name="Заголовок 1"/>
          <p:cNvSpPr>
            <a:spLocks noGrp="1"/>
          </p:cNvSpPr>
          <p:nvPr>
            <p:ph type="title"/>
          </p:nvPr>
        </p:nvSpPr>
        <p:spPr>
          <a:xfrm>
            <a:off x="457200" y="205979"/>
            <a:ext cx="8229600" cy="857250"/>
          </a:xfrm>
        </p:spPr>
        <p:txBody>
          <a:bodyPr>
            <a:noAutofit/>
          </a:bodyPr>
          <a:lstStyle/>
          <a:p>
            <a:r>
              <a:rPr lang="ru-RU" sz="3200" dirty="0" smtClean="0">
                <a:solidFill>
                  <a:srgbClr val="61702E"/>
                </a:solidFill>
              </a:rPr>
              <a:t>Протоколы, приказы, положения.</a:t>
            </a:r>
            <a:br>
              <a:rPr lang="ru-RU" sz="3200" dirty="0" smtClean="0">
                <a:solidFill>
                  <a:srgbClr val="61702E"/>
                </a:solidFill>
              </a:rPr>
            </a:br>
            <a:endParaRPr lang="ru-RU" sz="3200" dirty="0">
              <a:solidFill>
                <a:srgbClr val="61702E"/>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www.profiz.ru/upl/pictures/SR/%D1%81%D1%82%D0%B0%D1%82%D1%8C%D0%B8%20%D0%BD%D0%B0%20%D1%81%D0%B0%D0%B9%D1%82/%E2%84%9611%2C%202016/%D0%BA%20-%2011%20-%20%D1%82%D0%B0%D0%B1%D0%BB%D0%B8%D1%86%D0%B0.PNG"/>
          <p:cNvPicPr/>
          <p:nvPr/>
        </p:nvPicPr>
        <p:blipFill>
          <a:blip r:embed="rId2" cstate="print"/>
          <a:srcRect/>
          <a:stretch>
            <a:fillRect/>
          </a:stretch>
        </p:blipFill>
        <p:spPr bwMode="auto">
          <a:xfrm>
            <a:off x="683568" y="771550"/>
            <a:ext cx="7704855" cy="4032448"/>
          </a:xfrm>
          <a:prstGeom prst="rect">
            <a:avLst/>
          </a:prstGeom>
          <a:noFill/>
          <a:ln w="9525">
            <a:noFill/>
            <a:miter lim="800000"/>
            <a:headEnd/>
            <a:tailEnd/>
          </a:ln>
        </p:spPr>
      </p:pic>
      <p:sp>
        <p:nvSpPr>
          <p:cNvPr id="6" name="Подзаголовок 2"/>
          <p:cNvSpPr txBox="1">
            <a:spLocks/>
          </p:cNvSpPr>
          <p:nvPr/>
        </p:nvSpPr>
        <p:spPr>
          <a:xfrm>
            <a:off x="8639944" y="4659982"/>
            <a:ext cx="504056" cy="48351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ru-RU" sz="2000" dirty="0" smtClean="0">
                <a:solidFill>
                  <a:schemeClr val="tx1">
                    <a:lumMod val="50000"/>
                    <a:lumOff val="50000"/>
                  </a:schemeClr>
                </a:solidFill>
                <a:latin typeface="Tahoma" pitchFamily="34" charset="0"/>
                <a:ea typeface="Tahoma" pitchFamily="34" charset="0"/>
                <a:cs typeface="Tahoma" pitchFamily="34" charset="0"/>
              </a:rPr>
              <a:t>8</a:t>
            </a:r>
            <a:endParaRPr kumimoji="0" lang="en-US" sz="2000" i="0" u="none" strike="noStrike" kern="1200" cap="none" spc="0" normalizeH="0" baseline="0" noProof="0" dirty="0" smtClean="0">
              <a:ln>
                <a:noFill/>
              </a:ln>
              <a:solidFill>
                <a:schemeClr val="tx1">
                  <a:lumMod val="50000"/>
                  <a:lumOff val="50000"/>
                </a:schemeClr>
              </a:solidFill>
              <a:effectLst/>
              <a:uLnTx/>
              <a:uFillTx/>
              <a:latin typeface="Tahoma" pitchFamily="34" charset="0"/>
              <a:ea typeface="Tahoma" pitchFamily="34" charset="0"/>
              <a:cs typeface="Tahoma"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627534"/>
            <a:ext cx="8316416" cy="2800767"/>
          </a:xfrm>
          <a:prstGeom prst="rect">
            <a:avLst/>
          </a:prstGeom>
        </p:spPr>
        <p:txBody>
          <a:bodyPr wrap="square">
            <a:spAutoFit/>
          </a:bodyPr>
          <a:lstStyle/>
          <a:p>
            <a:r>
              <a:rPr lang="ru-RU" sz="1600" dirty="0" smtClean="0"/>
              <a:t>Приказ — индивидуальный правовой акт, </a:t>
            </a:r>
            <a:r>
              <a:rPr lang="ru-RU" sz="1600" dirty="0" smtClean="0"/>
              <a:t>издаваемый руководителем</a:t>
            </a:r>
            <a:endParaRPr lang="ru-RU" sz="1600" dirty="0" smtClean="0"/>
          </a:p>
          <a:p>
            <a:r>
              <a:rPr lang="ru-RU" sz="1600" dirty="0" smtClean="0"/>
              <a:t>для решения основных и оперативных задач, стоящих перед  </a:t>
            </a:r>
            <a:r>
              <a:rPr lang="ru-RU" sz="1600" dirty="0" smtClean="0"/>
              <a:t>организацией.</a:t>
            </a:r>
            <a:endParaRPr lang="ru-RU" sz="1600" dirty="0" smtClean="0"/>
          </a:p>
          <a:p>
            <a:r>
              <a:rPr lang="ru-RU" sz="1600" dirty="0" smtClean="0"/>
              <a:t>Приказ может быть издан лицом, исполняющим обязанности </a:t>
            </a:r>
            <a:r>
              <a:rPr lang="ru-RU" sz="1600" dirty="0" smtClean="0"/>
              <a:t>руководителя</a:t>
            </a:r>
            <a:endParaRPr lang="ru-RU" sz="1600" dirty="0" smtClean="0"/>
          </a:p>
          <a:p>
            <a:r>
              <a:rPr lang="ru-RU" sz="1600" dirty="0" smtClean="0"/>
              <a:t>в случае его отсутствия.</a:t>
            </a:r>
          </a:p>
          <a:p>
            <a:r>
              <a:rPr lang="ru-RU" sz="1600" dirty="0" smtClean="0"/>
              <a:t>В </a:t>
            </a:r>
            <a:r>
              <a:rPr lang="ru-RU" sz="1600" dirty="0" smtClean="0"/>
              <a:t>приказах по основной деятельности решаются вопросы </a:t>
            </a:r>
            <a:r>
              <a:rPr lang="ru-RU" sz="1600" dirty="0" smtClean="0"/>
              <a:t>хозяйственной</a:t>
            </a:r>
            <a:r>
              <a:rPr lang="ru-RU" sz="1600" dirty="0" smtClean="0"/>
              <a:t>,</a:t>
            </a:r>
          </a:p>
          <a:p>
            <a:r>
              <a:rPr lang="ru-RU" sz="1600" dirty="0" smtClean="0"/>
              <a:t>финансовой деятельности, планирования, отчетности и т. п.</a:t>
            </a:r>
          </a:p>
          <a:p>
            <a:r>
              <a:rPr lang="ru-RU" sz="1600" dirty="0" smtClean="0"/>
              <a:t>Приказы </a:t>
            </a:r>
            <a:r>
              <a:rPr lang="ru-RU" sz="1600" dirty="0" smtClean="0"/>
              <a:t>должны оформляться на </a:t>
            </a:r>
            <a:r>
              <a:rPr lang="ru-RU" sz="1600" dirty="0" smtClean="0"/>
              <a:t>бланке. </a:t>
            </a:r>
            <a:r>
              <a:rPr lang="ru-RU" sz="1600" dirty="0" smtClean="0"/>
              <a:t>Употребление бланков</a:t>
            </a:r>
          </a:p>
          <a:p>
            <a:r>
              <a:rPr lang="ru-RU" sz="1600" dirty="0" smtClean="0"/>
              <a:t>произвольной формы не допускается. Передача приказов, их копий работникам </a:t>
            </a:r>
            <a:r>
              <a:rPr lang="ru-RU" sz="1600" dirty="0" smtClean="0"/>
              <a:t>сторонних организаций </a:t>
            </a:r>
            <a:r>
              <a:rPr lang="ru-RU" sz="1600" dirty="0" smtClean="0"/>
              <a:t>допускается только с разрешения </a:t>
            </a:r>
            <a:r>
              <a:rPr lang="ru-RU" sz="1600" dirty="0" smtClean="0"/>
              <a:t>руководителя. </a:t>
            </a:r>
            <a:r>
              <a:rPr lang="ru-RU" sz="1600" dirty="0" smtClean="0"/>
              <a:t>Проекты </a:t>
            </a:r>
            <a:r>
              <a:rPr lang="ru-RU" sz="1600" dirty="0" smtClean="0"/>
              <a:t>приказов разрабатываются </a:t>
            </a:r>
            <a:r>
              <a:rPr lang="ru-RU" sz="1600" dirty="0" smtClean="0"/>
              <a:t>уполномоченным лицом по поручению </a:t>
            </a:r>
            <a:r>
              <a:rPr lang="ru-RU" sz="1600" dirty="0" smtClean="0"/>
              <a:t>руководителя </a:t>
            </a:r>
            <a:r>
              <a:rPr lang="ru-RU" sz="1600" dirty="0" smtClean="0"/>
              <a:t>или по </a:t>
            </a:r>
            <a:r>
              <a:rPr lang="ru-RU" sz="1600" dirty="0" smtClean="0"/>
              <a:t>собственной инициативе.</a:t>
            </a:r>
            <a:endParaRPr lang="ru-RU" sz="1600" dirty="0" smtClean="0"/>
          </a:p>
        </p:txBody>
      </p:sp>
      <p:sp>
        <p:nvSpPr>
          <p:cNvPr id="5" name="Прямоугольник 4"/>
          <p:cNvSpPr/>
          <p:nvPr/>
        </p:nvSpPr>
        <p:spPr>
          <a:xfrm>
            <a:off x="0" y="3867894"/>
            <a:ext cx="9144000" cy="1275606"/>
          </a:xfrm>
          <a:prstGeom prst="rect">
            <a:avLst/>
          </a:prstGeom>
          <a:solidFill>
            <a:srgbClr val="617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одзаголовок 2"/>
          <p:cNvSpPr txBox="1">
            <a:spLocks/>
          </p:cNvSpPr>
          <p:nvPr/>
        </p:nvSpPr>
        <p:spPr>
          <a:xfrm>
            <a:off x="8639944" y="4659982"/>
            <a:ext cx="504056" cy="483518"/>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ru-RU" sz="2000" noProof="0" dirty="0" smtClean="0">
                <a:solidFill>
                  <a:schemeClr val="bg1"/>
                </a:solidFill>
                <a:latin typeface="Tahoma" pitchFamily="34" charset="0"/>
                <a:ea typeface="Tahoma" pitchFamily="34" charset="0"/>
                <a:cs typeface="Tahoma" pitchFamily="34" charset="0"/>
              </a:rPr>
              <a:t>9</a:t>
            </a:r>
            <a:endParaRPr kumimoji="0" lang="en-US" sz="2000" i="0" u="none" strike="noStrike" kern="1200" cap="none" spc="0" normalizeH="0" baseline="0" noProof="0" dirty="0" smtClean="0">
              <a:ln>
                <a:noFill/>
              </a:ln>
              <a:solidFill>
                <a:schemeClr val="bg1"/>
              </a:solidFill>
              <a:effectLst/>
              <a:uLnTx/>
              <a:uFillTx/>
              <a:latin typeface="Tahoma" pitchFamily="34" charset="0"/>
              <a:ea typeface="Tahoma" pitchFamily="34" charset="0"/>
              <a:cs typeface="Tahoma"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ahoma">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2778</TotalTime>
  <Words>2136</Words>
  <Application>Microsoft Office PowerPoint</Application>
  <PresentationFormat>Экран (16:9)</PresentationFormat>
  <Paragraphs>193</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Слайд 1</vt:lpstr>
      <vt:lpstr>Слайд 2</vt:lpstr>
      <vt:lpstr>Слайд 3</vt:lpstr>
      <vt:lpstr>Слайд 4</vt:lpstr>
      <vt:lpstr>Слайд 5</vt:lpstr>
      <vt:lpstr>Слайд 6</vt:lpstr>
      <vt:lpstr>Протоколы, приказы, положения. </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Наташа</dc:creator>
  <cp:lastModifiedBy>Наташа</cp:lastModifiedBy>
  <cp:revision>243</cp:revision>
  <dcterms:created xsi:type="dcterms:W3CDTF">2018-11-24T07:49:23Z</dcterms:created>
  <dcterms:modified xsi:type="dcterms:W3CDTF">2019-03-13T14:15:28Z</dcterms:modified>
</cp:coreProperties>
</file>