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0" r:id="rId6"/>
    <p:sldId id="276" r:id="rId7"/>
    <p:sldId id="277" r:id="rId8"/>
    <p:sldId id="278" r:id="rId9"/>
    <p:sldId id="279" r:id="rId10"/>
    <p:sldId id="281" r:id="rId11"/>
    <p:sldId id="282" r:id="rId12"/>
    <p:sldId id="283" r:id="rId13"/>
    <p:sldId id="275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priemnaya@nkoyamala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5;&#1082;&#1086;&#1103;&#1084;&#1072;&#1083;&#1072;.&#1088;&#1092;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26876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351961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24744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Финансово-экономическое обоснование: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•       Формула, по которой считали стоимость.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•       Обоснование, почему нужно приобретение этого товара/услуги и почему в таком количестве.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•       Пояснение,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откуда взята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такая расценка.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Иногда (для «дорогих статей») полезно приводить: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•       Указание модели/деталей технического задания.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•       Ссылка на коммерческое предложение, модель в интернете, указание поставщика.</a:t>
            </a:r>
          </a:p>
        </p:txBody>
      </p:sp>
    </p:spTree>
    <p:extLst>
      <p:ext uri="{BB962C8B-B14F-4D97-AF65-F5344CB8AC3E}">
        <p14:creationId xmlns:p14="http://schemas.microsoft.com/office/powerpoint/2010/main" val="1094873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16832"/>
            <a:ext cx="813690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Со-</a:t>
            </a:r>
            <a:r>
              <a:rPr lang="ru-RU" sz="4400" dirty="0" err="1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финасирование</a:t>
            </a:r>
            <a:r>
              <a:rPr lang="ru-RU" sz="4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проекта может быть минимум 10% от общего бюджета</a:t>
            </a:r>
            <a:endParaRPr lang="ru-RU" sz="4400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9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16832"/>
            <a:ext cx="84249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Минимальный размер оплаты труда </a:t>
            </a:r>
          </a:p>
          <a:p>
            <a:r>
              <a:rPr lang="ru-RU" sz="4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в </a:t>
            </a:r>
            <a:r>
              <a:rPr lang="ru-RU" sz="4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ЯНАО-16299 рублей </a:t>
            </a:r>
          </a:p>
        </p:txBody>
      </p:sp>
    </p:spTree>
    <p:extLst>
      <p:ext uri="{BB962C8B-B14F-4D97-AF65-F5344CB8AC3E}">
        <p14:creationId xmlns:p14="http://schemas.microsoft.com/office/powerpoint/2010/main" val="1119651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6600" b="1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sz="6600" b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СПАСИБО </a:t>
            </a:r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ЗА ВНИМАНИЕ!</a:t>
            </a:r>
            <a:endParaRPr lang="ru-RU" sz="66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901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«Идем вместе!?»-серия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вебинаров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разработке заявок для участия в конкурсах субсидий для СОНКО ЯНАО», проект РОО «Центр развития НКО Ямала» на средства региональной субсидии 2018 года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>
                <a:latin typeface="Arial Narrow" panose="020B0606020202030204" pitchFamily="34" charset="0"/>
              </a:rPr>
              <a:t> </a:t>
            </a:r>
            <a:r>
              <a:rPr lang="ru-RU" sz="5400" dirty="0" smtClean="0">
                <a:latin typeface="Arial Narrow" panose="020B0606020202030204" pitchFamily="34" charset="0"/>
              </a:rPr>
              <a:t>  </a:t>
            </a: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Спасибо за    внимание!</a:t>
            </a:r>
          </a:p>
          <a:p>
            <a:pPr marL="0" indent="0">
              <a:buNone/>
            </a:pPr>
            <a:endParaRPr lang="ru-RU" sz="40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PS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: Вопросы 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c 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пометкой «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вебинары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» можно направлять: </a:t>
            </a:r>
            <a:r>
              <a:rPr lang="en-US" sz="5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hlinkClick r:id="rId2"/>
              </a:rPr>
              <a:t>priemnaya@nkoyamala.ru</a:t>
            </a:r>
            <a:r>
              <a:rPr lang="en-US" sz="5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endParaRPr lang="ru-RU" sz="54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31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268760"/>
            <a:ext cx="6624736" cy="30243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Arial Narrow" panose="020B0606020202030204" pitchFamily="34" charset="0"/>
              </a:rPr>
              <a:t>Региональная общественная организация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Arial Narrow" panose="020B0606020202030204" pitchFamily="34" charset="0"/>
              </a:rPr>
              <a:t> «Центр поддержки и развития некоммерческих </a:t>
            </a:r>
            <a:r>
              <a:rPr lang="ru-RU" sz="3600" b="1" smtClean="0">
                <a:latin typeface="Arial Narrow" panose="020B0606020202030204" pitchFamily="34" charset="0"/>
              </a:rPr>
              <a:t>организаций Ямала»  </a:t>
            </a:r>
            <a:r>
              <a:rPr lang="en-US" sz="3600" b="1" dirty="0" smtClean="0">
                <a:latin typeface="Arial Narrow" panose="020B0606020202030204" pitchFamily="34" charset="0"/>
                <a:hlinkClick r:id="rId2"/>
              </a:rPr>
              <a:t>http</a:t>
            </a:r>
            <a:r>
              <a:rPr lang="en-US" sz="3600" b="1" dirty="0">
                <a:latin typeface="Arial Narrow" panose="020B0606020202030204" pitchFamily="34" charset="0"/>
                <a:hlinkClick r:id="rId2"/>
              </a:rPr>
              <a:t>://</a:t>
            </a:r>
            <a:r>
              <a:rPr lang="ru-RU" sz="3600" b="1" dirty="0" err="1">
                <a:latin typeface="Arial Narrow" panose="020B0606020202030204" pitchFamily="34" charset="0"/>
                <a:hlinkClick r:id="rId2"/>
              </a:rPr>
              <a:t>нкоямала.рф</a:t>
            </a:r>
            <a:r>
              <a:rPr lang="ru-RU" sz="3600" b="1" dirty="0" smtClean="0">
                <a:latin typeface="Arial Narrow" panose="020B0606020202030204" pitchFamily="34" charset="0"/>
                <a:hlinkClick r:id="rId2"/>
              </a:rPr>
              <a:t>/</a:t>
            </a:r>
            <a:r>
              <a:rPr lang="ru-RU" sz="3600" b="1" dirty="0" smtClean="0">
                <a:latin typeface="Arial Narrow" panose="020B0606020202030204" pitchFamily="34" charset="0"/>
              </a:rPr>
              <a:t> </a:t>
            </a:r>
            <a:endParaRPr lang="ru-RU" sz="3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63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157592" cy="40939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Arial Narrow" panose="020B0606020202030204" pitchFamily="34" charset="0"/>
              </a:rPr>
              <a:t>Расписание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вебинаров</a:t>
            </a:r>
            <a:r>
              <a:rPr lang="ru-RU" sz="2000" b="1" dirty="0" smtClean="0">
                <a:latin typeface="Arial Narrow" panose="020B060602020203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000" b="1" i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«Гранты и субсидии, как формы поддержки НКО</a:t>
            </a:r>
            <a:r>
              <a:rPr lang="ru-RU" sz="2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» -</a:t>
            </a:r>
          </a:p>
          <a:p>
            <a:pPr marL="0" indent="0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20 октября в 20.00</a:t>
            </a:r>
          </a:p>
          <a:p>
            <a:pPr marL="0" indent="0" algn="just">
              <a:buNone/>
            </a:pPr>
            <a:r>
              <a:rPr lang="ru-RU" sz="2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  <a:r>
              <a:rPr lang="ru-RU" sz="2000" b="1" i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.«Президентские </a:t>
            </a:r>
            <a:r>
              <a:rPr lang="ru-RU" sz="2000" b="1" i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гранты и окружные субсидии для </a:t>
            </a:r>
            <a:r>
              <a:rPr lang="ru-RU" sz="2000" b="1" i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СОНКО</a:t>
            </a:r>
            <a:r>
              <a:rPr lang="ru-RU" sz="2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»- 27 октября в 20.00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3. </a:t>
            </a:r>
            <a:r>
              <a:rPr lang="ru-RU" sz="2000" b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«Алгоритм разработки проектной заявки-1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»- </a:t>
            </a:r>
            <a:r>
              <a:rPr lang="ru-RU" sz="2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 ноября в 20.00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4. </a:t>
            </a:r>
            <a:r>
              <a:rPr lang="ru-RU" sz="2000" b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«Алгоритм разработки проектной заявки-2»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- </a:t>
            </a:r>
            <a:r>
              <a:rPr lang="ru-RU" sz="2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10 ноября в 20.00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Arial Narrow" panose="020B0606020202030204" pitchFamily="34" charset="0"/>
              </a:rPr>
              <a:t>5. </a:t>
            </a:r>
            <a:r>
              <a:rPr lang="ru-RU" sz="2000" b="1" u="sng" dirty="0" smtClean="0">
                <a:latin typeface="Arial Narrow" panose="020B0606020202030204" pitchFamily="34" charset="0"/>
              </a:rPr>
              <a:t>«Оценка и мониторинг социального проекта»</a:t>
            </a:r>
            <a:r>
              <a:rPr lang="ru-RU" sz="2000" b="1" dirty="0" smtClean="0">
                <a:latin typeface="Arial Narrow" panose="020B0606020202030204" pitchFamily="34" charset="0"/>
              </a:rPr>
              <a:t>- </a:t>
            </a:r>
            <a:r>
              <a:rPr lang="ru-RU" sz="2000" b="1" i="1" dirty="0" smtClean="0">
                <a:latin typeface="Arial Narrow" panose="020B0606020202030204" pitchFamily="34" charset="0"/>
              </a:rPr>
              <a:t>17 ноября в 20.00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Arial Narrow" panose="020B0606020202030204" pitchFamily="34" charset="0"/>
              </a:rPr>
              <a:t>6. </a:t>
            </a:r>
            <a:r>
              <a:rPr lang="ru-RU" sz="2000" b="1" u="sng" dirty="0" smtClean="0">
                <a:latin typeface="Arial Narrow" panose="020B0606020202030204" pitchFamily="34" charset="0"/>
              </a:rPr>
              <a:t>«Вопросы и ответы»</a:t>
            </a:r>
            <a:r>
              <a:rPr lang="ru-RU" sz="2000" b="1" dirty="0" smtClean="0">
                <a:latin typeface="Arial Narrow" panose="020B0606020202030204" pitchFamily="34" charset="0"/>
              </a:rPr>
              <a:t>- </a:t>
            </a:r>
            <a:r>
              <a:rPr lang="ru-RU" sz="2000" b="1" i="1" dirty="0" smtClean="0">
                <a:latin typeface="Arial Narrow" panose="020B0606020202030204" pitchFamily="34" charset="0"/>
              </a:rPr>
              <a:t>24 ноября в 20.00</a:t>
            </a:r>
            <a:endParaRPr lang="ru-RU" sz="2000" b="1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0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400" b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Вебинар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№ 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4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«Алгоритм подготовки проектной заявки для участия в конкурсах субсидий СОНКО», часть 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2</a:t>
            </a:r>
            <a:endParaRPr lang="ru-RU" sz="4400" b="1" i="1" dirty="0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7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Цель</a:t>
            </a: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Задача   </a:t>
            </a:r>
            <a:r>
              <a:rPr lang="ru-RU" sz="4400" b="1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Задача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    </a:t>
            </a:r>
            <a:r>
              <a:rPr lang="ru-RU" sz="4400" b="1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Задача</a:t>
            </a:r>
            <a:endParaRPr lang="ru-RU" sz="4400" b="1" i="1" dirty="0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ru-RU" sz="2800" b="1" i="1" dirty="0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ероприятия   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ероприятия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  </a:t>
            </a:r>
            <a:r>
              <a:rPr lang="ru-RU" sz="2800" b="1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Мероприятия</a:t>
            </a:r>
            <a:endParaRPr lang="ru-RU" sz="2800" b="1" i="1" dirty="0" smtClean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5076056" y="1988840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>
            <a:off x="3923928" y="1988840"/>
            <a:ext cx="14401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596" y="1988840"/>
            <a:ext cx="628276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61435"/>
            <a:ext cx="6286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2924945"/>
            <a:ext cx="504057" cy="657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2975697"/>
            <a:ext cx="36004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21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Выступления в </a:t>
            </a:r>
            <a:r>
              <a:rPr lang="ru-RU" dirty="0" err="1"/>
              <a:t>СУЗах</a:t>
            </a:r>
            <a:r>
              <a:rPr lang="ru-RU" dirty="0"/>
              <a:t> города – Организовано 5 выступлений в </a:t>
            </a:r>
            <a:r>
              <a:rPr lang="ru-RU" dirty="0" err="1"/>
              <a:t>СУЗах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Публикации в </a:t>
            </a:r>
            <a:r>
              <a:rPr lang="ru-RU" dirty="0" err="1"/>
              <a:t>соцсетях</a:t>
            </a:r>
            <a:r>
              <a:rPr lang="ru-RU" dirty="0"/>
              <a:t>-Создана группа ВК, не менее 5 </a:t>
            </a:r>
            <a:r>
              <a:rPr lang="ru-RU" dirty="0" smtClean="0"/>
              <a:t>постов в месяц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Выступление на местном ТВ-Организовано не менее 1 выступления на местном ТВ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Обучение добровольцев - Организовано не менее 5 обучающих мероприятий для 20 добровольцев  в течение 1 месяца</a:t>
            </a:r>
          </a:p>
        </p:txBody>
      </p:sp>
    </p:spTree>
    <p:extLst>
      <p:ext uri="{BB962C8B-B14F-4D97-AF65-F5344CB8AC3E}">
        <p14:creationId xmlns:p14="http://schemas.microsoft.com/office/powerpoint/2010/main" val="330753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Бюджет-полная и общая стоимость проекта</a:t>
            </a:r>
            <a:endParaRPr lang="ru-RU" sz="5400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018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79928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Оплата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труда штатных сотрудников (если таковые имеются в вашей организации) это -(оклад по трудовому договору) х (% занятости в проекте) х (% ФОТ)</a:t>
            </a:r>
          </a:p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*оклад всегда указывается с учетом 13% НДФЛ. То есть, если человек получает 10 000 рублей, то в договоре у него прописан оклад на 13% больше:</a:t>
            </a:r>
          </a:p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10 000 / 0.87 = 11 494 рубля</a:t>
            </a:r>
          </a:p>
        </p:txBody>
      </p:sp>
    </p:spTree>
    <p:extLst>
      <p:ext uri="{BB962C8B-B14F-4D97-AF65-F5344CB8AC3E}">
        <p14:creationId xmlns:p14="http://schemas.microsoft.com/office/powerpoint/2010/main" val="4194079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24744"/>
            <a:ext cx="8064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Бухгалтер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проекта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(договор ГПХ, страх взносы – 27,1%) получает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в месяц 16000 рублей с учетом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НДФЛ-13%. </a:t>
            </a:r>
          </a:p>
          <a:p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Услуги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оказываются 6 месяцев. 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16000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рублей Х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6 месяцев=96000 рублей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–сумма 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оплаты труда этого специалиста в бюджете проекта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Отдельной строкой прописываем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страх взносы-96000 рублей:100 Х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27,1= 26016 рублей.</a:t>
            </a:r>
          </a:p>
        </p:txBody>
      </p:sp>
    </p:spTree>
    <p:extLst>
      <p:ext uri="{BB962C8B-B14F-4D97-AF65-F5344CB8AC3E}">
        <p14:creationId xmlns:p14="http://schemas.microsoft.com/office/powerpoint/2010/main" val="1524438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435</Words>
  <Application>Microsoft Office PowerPoint</Application>
  <PresentationFormat>Экран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«Идем вместе!?»-серия вебинаров по разработке заявок для участия в конкурсах субсидий для СОНКО ЯНАО», проект РОО «Центр развития НКО Ямала» на средства региональной субсидии 2018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«Идем вместе!?»-серия вебинаров по разработке заявок для участия в конкурсах субсидий для СОНКО ЯНАО», проект РОО «Центр развития НКО Ямала» на средства региональной субсидии 2018 года</dc:title>
  <dc:creator>AsusNotebook</dc:creator>
  <cp:lastModifiedBy>AsusNotebook</cp:lastModifiedBy>
  <cp:revision>18</cp:revision>
  <dcterms:created xsi:type="dcterms:W3CDTF">2018-10-17T09:16:01Z</dcterms:created>
  <dcterms:modified xsi:type="dcterms:W3CDTF">2018-11-09T16:52:41Z</dcterms:modified>
</cp:coreProperties>
</file>