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osmolgrant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ond-detyam.ru/" TargetMode="External"/><Relationship Id="rId2" Type="http://schemas.openxmlformats.org/officeDocument/2006/relationships/hyperlink" Target="http://rosmolgrant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rchakovfund.ru/" TargetMode="External"/><Relationship Id="rId2" Type="http://schemas.openxmlformats.org/officeDocument/2006/relationships/hyperlink" Target="http://rosmolgrant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dpotanin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imchenkofoundation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afrussia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t.rodnyegoroda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ormula-hd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osmolgrant.ru/" TargetMode="External"/><Relationship Id="rId2" Type="http://schemas.openxmlformats.org/officeDocument/2006/relationships/hyperlink" Target="https://&#1076;&#1086;&#1073;&#1088;&#1086;&#1074;&#1086;&#1083;&#1100;&#1094;&#1099;&#1088;&#1086;&#1089;&#1089;&#1080;&#1080;.&#1088;&#1092;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iemnaya@nkoyamal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2;&#1086;&#1103;&#1084;&#1072;&#1083;&#1072;.&#1088;&#1092;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&#1087;&#1088;&#1077;&#1079;&#1080;&#1076;&#1077;&#1085;&#1090;&#1089;&#1082;&#1080;&#1077;&#1075;&#1088;&#1072;&#1085;&#1090;&#1099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88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51961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>
              <a:hlinkClick r:id="rId2"/>
            </a:endParaRPr>
          </a:p>
          <a:p>
            <a:pPr marL="0" indent="0">
              <a:buNone/>
            </a:pPr>
            <a:r>
              <a:rPr lang="ru-RU" sz="6600" u="sng" dirty="0" smtClean="0">
                <a:hlinkClick r:id="rId2"/>
              </a:rPr>
              <a:t>http</a:t>
            </a:r>
            <a:r>
              <a:rPr lang="ru-RU" sz="6600" u="sng" dirty="0">
                <a:hlinkClick r:id="rId2"/>
              </a:rPr>
              <a:t>://rosmolgrant.ru/</a:t>
            </a:r>
            <a:r>
              <a:rPr lang="ru-RU" sz="6600" dirty="0"/>
              <a:t>  </a:t>
            </a:r>
          </a:p>
          <a:p>
            <a:pPr marL="0" indent="0">
              <a:buNone/>
            </a:pPr>
            <a:r>
              <a:rPr lang="ru-RU" sz="4400" dirty="0" smtClean="0"/>
              <a:t>  </a:t>
            </a: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5874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>
              <a:hlinkClick r:id="rId2"/>
            </a:endParaRPr>
          </a:p>
          <a:p>
            <a:pPr marL="0" indent="0">
              <a:buNone/>
            </a:pPr>
            <a:r>
              <a:rPr lang="ru-RU" sz="6600" u="sng" dirty="0">
                <a:hlinkClick r:id="rId3"/>
              </a:rPr>
              <a:t>http://fond-detyam.ru/</a:t>
            </a:r>
            <a:r>
              <a:rPr lang="ru-RU" sz="6600" dirty="0"/>
              <a:t>  </a:t>
            </a:r>
          </a:p>
          <a:p>
            <a:pPr marL="0" indent="0">
              <a:buNone/>
            </a:pPr>
            <a:r>
              <a:rPr lang="ru-RU" sz="4400" dirty="0" smtClean="0"/>
              <a:t> </a:t>
            </a: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5273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>
              <a:hlinkClick r:id="rId2"/>
            </a:endParaRPr>
          </a:p>
          <a:p>
            <a:pPr marL="0" indent="0">
              <a:buNone/>
            </a:pPr>
            <a:r>
              <a:rPr lang="en-US" sz="5400" dirty="0">
                <a:hlinkClick r:id="rId3"/>
              </a:rPr>
              <a:t>https://gorchakovfund.ru</a:t>
            </a:r>
            <a:r>
              <a:rPr lang="en-US" sz="5400" dirty="0" smtClean="0">
                <a:hlinkClick r:id="rId3"/>
              </a:rPr>
              <a:t>/</a:t>
            </a:r>
            <a:r>
              <a:rPr lang="ru-RU" sz="5400" dirty="0" smtClean="0"/>
              <a:t> 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1585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/>
          </a:p>
          <a:p>
            <a:pPr marL="0" indent="0">
              <a:buNone/>
            </a:pPr>
            <a:r>
              <a:rPr lang="ru-RU" sz="5400" dirty="0" smtClean="0"/>
              <a:t> </a:t>
            </a:r>
            <a:r>
              <a:rPr lang="en-US" sz="5400" dirty="0">
                <a:hlinkClick r:id="rId2"/>
              </a:rPr>
              <a:t>http://www.fondpotanin.ru</a:t>
            </a:r>
            <a:r>
              <a:rPr lang="en-US" sz="5400" dirty="0" smtClean="0">
                <a:hlinkClick r:id="rId2"/>
              </a:rPr>
              <a:t>/</a:t>
            </a:r>
            <a:r>
              <a:rPr lang="ru-RU" sz="5400" dirty="0" smtClean="0"/>
              <a:t> </a:t>
            </a:r>
            <a:r>
              <a:rPr lang="en-US" sz="5400" dirty="0" smtClean="0"/>
              <a:t> </a:t>
            </a:r>
            <a:r>
              <a:rPr lang="ru-RU" sz="5400" dirty="0" smtClean="0"/>
              <a:t> 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1639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/>
          </a:p>
          <a:p>
            <a:pPr marL="0" indent="0">
              <a:buNone/>
            </a:pPr>
            <a:r>
              <a:rPr lang="ru-RU" sz="5400" dirty="0" smtClean="0"/>
              <a:t> </a:t>
            </a:r>
            <a:r>
              <a:rPr lang="en-US" sz="4400" dirty="0">
                <a:hlinkClick r:id="rId2"/>
              </a:rPr>
              <a:t>http://timchenkofoundation.org</a:t>
            </a:r>
            <a:r>
              <a:rPr lang="en-US" sz="4400" dirty="0" smtClean="0">
                <a:hlinkClick r:id="rId2"/>
              </a:rPr>
              <a:t>/</a:t>
            </a:r>
            <a:r>
              <a:rPr lang="ru-RU" sz="4400" dirty="0" smtClean="0"/>
              <a:t>  </a:t>
            </a:r>
            <a:r>
              <a:rPr lang="en-US" sz="4400" dirty="0" smtClean="0"/>
              <a:t> 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16990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600" u="sng" dirty="0" smtClean="0"/>
          </a:p>
          <a:p>
            <a:pPr marL="0" indent="0">
              <a:buNone/>
            </a:pPr>
            <a:r>
              <a:rPr lang="en-US" sz="8000" dirty="0">
                <a:hlinkClick r:id="rId2"/>
              </a:rPr>
              <a:t>http://cafrussia.ru</a:t>
            </a:r>
            <a:r>
              <a:rPr lang="en-US" sz="8000" dirty="0" smtClean="0">
                <a:hlinkClick r:id="rId2"/>
              </a:rPr>
              <a:t>/</a:t>
            </a:r>
            <a:r>
              <a:rPr lang="ru-RU" sz="8000" dirty="0" smtClean="0"/>
              <a:t> </a:t>
            </a:r>
            <a:r>
              <a:rPr lang="en-US" sz="8000" dirty="0" smtClean="0"/>
              <a:t> </a:t>
            </a:r>
            <a:r>
              <a:rPr lang="ru-RU" sz="8000" dirty="0" smtClean="0"/>
              <a:t>  </a:t>
            </a:r>
            <a:r>
              <a:rPr lang="en-US" sz="8000" dirty="0" smtClean="0"/>
              <a:t> </a:t>
            </a:r>
            <a:r>
              <a:rPr lang="ru-RU" sz="8000" dirty="0" smtClean="0"/>
              <a:t> 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0500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 </a:t>
            </a:r>
            <a:r>
              <a:rPr lang="en-US" sz="8000" dirty="0" smtClean="0"/>
              <a:t> </a:t>
            </a:r>
            <a:r>
              <a:rPr lang="ru-RU" sz="8000" dirty="0" smtClean="0"/>
              <a:t>  </a:t>
            </a:r>
            <a:r>
              <a:rPr lang="en-US" sz="8000" dirty="0" smtClean="0"/>
              <a:t> </a:t>
            </a:r>
            <a:r>
              <a:rPr lang="ru-RU" sz="8000" dirty="0" smtClean="0"/>
              <a:t> </a:t>
            </a:r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http://www.grant.rodnyegoroda.ru</a:t>
            </a:r>
            <a:r>
              <a:rPr lang="en-US" sz="4000" dirty="0" smtClean="0">
                <a:hlinkClick r:id="rId2"/>
              </a:rPr>
              <a:t>/</a:t>
            </a:r>
            <a:r>
              <a:rPr lang="ru-RU" sz="4000" dirty="0" smtClean="0"/>
              <a:t> </a:t>
            </a:r>
            <a:r>
              <a:rPr lang="en-US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3930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 </a:t>
            </a:r>
            <a:r>
              <a:rPr lang="en-US" sz="6000" dirty="0" smtClean="0"/>
              <a:t> </a:t>
            </a:r>
            <a:r>
              <a:rPr lang="ru-RU" sz="6000" dirty="0" smtClean="0"/>
              <a:t>  </a:t>
            </a:r>
          </a:p>
          <a:p>
            <a:pPr marL="0" indent="0">
              <a:buNone/>
            </a:pPr>
            <a:r>
              <a:rPr lang="en-US" sz="6000" dirty="0" smtClean="0">
                <a:hlinkClick r:id="rId2"/>
              </a:rPr>
              <a:t>http</a:t>
            </a:r>
            <a:r>
              <a:rPr lang="en-US" sz="6000" dirty="0">
                <a:hlinkClick r:id="rId2"/>
              </a:rPr>
              <a:t>://formula-hd.ru</a:t>
            </a:r>
            <a:r>
              <a:rPr lang="en-US" sz="6000" dirty="0" smtClean="0">
                <a:hlinkClick r:id="rId2"/>
              </a:rPr>
              <a:t>/</a:t>
            </a:r>
            <a:r>
              <a:rPr lang="ru-RU" sz="6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33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6000" dirty="0" smtClean="0"/>
              <a:t>Для инициативных граждан:</a:t>
            </a:r>
          </a:p>
          <a:p>
            <a:r>
              <a:rPr lang="ru-RU" sz="4700" u="sng" dirty="0">
                <a:hlinkClick r:id="rId2"/>
              </a:rPr>
              <a:t>https://добровольцыроссии.рф</a:t>
            </a:r>
            <a:r>
              <a:rPr lang="ru-RU" sz="4700" dirty="0"/>
              <a:t>  </a:t>
            </a:r>
          </a:p>
          <a:p>
            <a:r>
              <a:rPr lang="ru-RU" sz="4800" u="sng" dirty="0">
                <a:hlinkClick r:id="rId3"/>
              </a:rPr>
              <a:t>http://rosmolgrant.ru/</a:t>
            </a:r>
            <a:r>
              <a:rPr lang="ru-RU" sz="4800" dirty="0"/>
              <a:t>  </a:t>
            </a:r>
            <a:r>
              <a:rPr lang="ru-RU" sz="6000" dirty="0"/>
              <a:t>-до 30 лет</a:t>
            </a:r>
          </a:p>
          <a:p>
            <a:pPr marL="0" indent="0">
              <a:buNone/>
            </a:pPr>
            <a:endParaRPr 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val="3150133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>
                <a:latin typeface="Arial Narrow" panose="020B0606020202030204" pitchFamily="34" charset="0"/>
              </a:rPr>
              <a:t> </a:t>
            </a:r>
            <a:r>
              <a:rPr lang="ru-RU" sz="5400" dirty="0" smtClean="0">
                <a:latin typeface="Arial Narrow" panose="020B0606020202030204" pitchFamily="34" charset="0"/>
              </a:rPr>
              <a:t> 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   внимание!</a:t>
            </a:r>
          </a:p>
          <a:p>
            <a:pPr marL="0" indent="0">
              <a:buNone/>
            </a:pPr>
            <a:endParaRPr lang="ru-RU" sz="40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PS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: Вопросы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c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пометкой «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вебинары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» можно направлять: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hlinkClick r:id="rId2"/>
              </a:rPr>
              <a:t>priemnaya@nkoyamala.ru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5400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31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800" b="1" dirty="0" smtClean="0">
                <a:latin typeface="Arial Narrow" panose="020B0606020202030204" pitchFamily="34" charset="0"/>
              </a:rPr>
              <a:t>Региональная общественная организация «Центр поддержки и развития некоммерческих организаций Ямала»</a:t>
            </a:r>
          </a:p>
          <a:p>
            <a:pPr marL="0" indent="0" algn="just">
              <a:buNone/>
            </a:pPr>
            <a:r>
              <a:rPr lang="ru-RU" sz="4800" b="1" dirty="0" smtClean="0">
                <a:latin typeface="Arial Narrow" panose="020B0606020202030204" pitchFamily="34" charset="0"/>
              </a:rPr>
              <a:t>         </a:t>
            </a:r>
            <a:r>
              <a:rPr lang="en-US" sz="4800" b="1" dirty="0" smtClean="0">
                <a:latin typeface="Arial Narrow" panose="020B0606020202030204" pitchFamily="34" charset="0"/>
                <a:hlinkClick r:id="rId2"/>
              </a:rPr>
              <a:t>http</a:t>
            </a:r>
            <a:r>
              <a:rPr lang="en-US" sz="4800" b="1" dirty="0">
                <a:latin typeface="Arial Narrow" panose="020B0606020202030204" pitchFamily="34" charset="0"/>
                <a:hlinkClick r:id="rId2"/>
              </a:rPr>
              <a:t>://</a:t>
            </a:r>
            <a:r>
              <a:rPr lang="ru-RU" sz="4800" b="1" dirty="0" err="1">
                <a:latin typeface="Arial Narrow" panose="020B0606020202030204" pitchFamily="34" charset="0"/>
                <a:hlinkClick r:id="rId2"/>
              </a:rPr>
              <a:t>нкоямала.рф</a:t>
            </a:r>
            <a:r>
              <a:rPr lang="ru-RU" sz="4800" b="1" dirty="0" smtClean="0">
                <a:latin typeface="Arial Narrow" panose="020B0606020202030204" pitchFamily="34" charset="0"/>
                <a:hlinkClick r:id="rId2"/>
              </a:rPr>
              <a:t>/</a:t>
            </a:r>
            <a:r>
              <a:rPr lang="ru-RU" sz="4800" b="1" dirty="0" smtClean="0">
                <a:latin typeface="Arial Narrow" panose="020B0606020202030204" pitchFamily="34" charset="0"/>
              </a:rPr>
              <a:t> </a:t>
            </a:r>
            <a:endParaRPr lang="ru-RU" sz="4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Расписание </a:t>
            </a:r>
            <a:r>
              <a:rPr lang="ru-RU" sz="2400" b="1" dirty="0" err="1" smtClean="0">
                <a:latin typeface="Arial Narrow" panose="020B0606020202030204" pitchFamily="34" charset="0"/>
              </a:rPr>
              <a:t>вебинаров</a:t>
            </a:r>
            <a:r>
              <a:rPr lang="ru-RU" sz="2400" b="1" dirty="0" smtClean="0">
                <a:latin typeface="Arial Narrow" panose="020B0606020202030204" pitchFamily="34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sz="2400" b="1" u="sng" dirty="0" smtClean="0">
                <a:latin typeface="Arial Narrow" panose="020B0606020202030204" pitchFamily="34" charset="0"/>
              </a:rPr>
              <a:t>«Гранты и субсидии, как формы поддержки НКО</a:t>
            </a:r>
            <a:r>
              <a:rPr lang="ru-RU" sz="2400" b="1" dirty="0" smtClean="0">
                <a:latin typeface="Arial Narrow" panose="020B0606020202030204" pitchFamily="34" charset="0"/>
              </a:rPr>
              <a:t>» -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Arial Narrow" panose="020B0606020202030204" pitchFamily="34" charset="0"/>
              </a:rPr>
              <a:t>20 октября в 20.00</a:t>
            </a:r>
          </a:p>
          <a:p>
            <a:pPr marL="0" indent="0" algn="just">
              <a:buNone/>
            </a:pPr>
            <a:r>
              <a:rPr lang="ru-RU" sz="2400" b="1" dirty="0">
                <a:latin typeface="Arial Narrow" panose="020B0606020202030204" pitchFamily="34" charset="0"/>
              </a:rPr>
              <a:t>2</a:t>
            </a:r>
            <a:r>
              <a:rPr lang="ru-RU" sz="2400" b="1" u="sng" dirty="0" smtClean="0">
                <a:latin typeface="Arial Narrow" panose="020B0606020202030204" pitchFamily="34" charset="0"/>
              </a:rPr>
              <a:t>.«Президентские </a:t>
            </a:r>
            <a:r>
              <a:rPr lang="ru-RU" sz="2400" b="1" u="sng" dirty="0">
                <a:latin typeface="Arial Narrow" panose="020B0606020202030204" pitchFamily="34" charset="0"/>
              </a:rPr>
              <a:t>гранты и окружные субсидии для </a:t>
            </a:r>
            <a:r>
              <a:rPr lang="ru-RU" sz="2400" b="1" u="sng" dirty="0" smtClean="0">
                <a:latin typeface="Arial Narrow" panose="020B0606020202030204" pitchFamily="34" charset="0"/>
              </a:rPr>
              <a:t>СОНКО</a:t>
            </a:r>
            <a:r>
              <a:rPr lang="ru-RU" sz="2400" b="1" dirty="0" smtClean="0">
                <a:latin typeface="Arial Narrow" panose="020B0606020202030204" pitchFamily="34" charset="0"/>
              </a:rPr>
              <a:t>»- </a:t>
            </a:r>
            <a:r>
              <a:rPr lang="ru-RU" sz="2400" b="1" i="1" dirty="0" smtClean="0">
                <a:latin typeface="Arial Narrow" panose="020B0606020202030204" pitchFamily="34" charset="0"/>
              </a:rPr>
              <a:t>27 октября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3.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«Алгоритм разработки проектной заявки</a:t>
            </a:r>
            <a:r>
              <a:rPr lang="ru-RU" sz="2400" b="1" dirty="0" smtClean="0">
                <a:latin typeface="Arial Narrow" panose="020B0606020202030204" pitchFamily="34" charset="0"/>
              </a:rPr>
              <a:t>»- </a:t>
            </a:r>
            <a:r>
              <a:rPr lang="ru-RU" sz="2400" b="1" i="1" dirty="0" smtClean="0">
                <a:latin typeface="Arial Narrow" panose="020B0606020202030204" pitchFamily="34" charset="0"/>
              </a:rPr>
              <a:t>3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4.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«Алгоритм разработки проектной заявки»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10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5.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«Оценка и мониторинг социального проекта»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17 ноября в 20.00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 Narrow" panose="020B0606020202030204" pitchFamily="34" charset="0"/>
              </a:rPr>
              <a:t>6. </a:t>
            </a:r>
            <a:r>
              <a:rPr lang="ru-RU" sz="2400" b="1" u="sng" dirty="0" smtClean="0">
                <a:latin typeface="Arial Narrow" panose="020B0606020202030204" pitchFamily="34" charset="0"/>
              </a:rPr>
              <a:t>«Вопросы и ответы»</a:t>
            </a:r>
            <a:r>
              <a:rPr lang="ru-RU" sz="2400" b="1" dirty="0" smtClean="0">
                <a:latin typeface="Arial Narrow" panose="020B0606020202030204" pitchFamily="34" charset="0"/>
              </a:rPr>
              <a:t>- </a:t>
            </a:r>
            <a:r>
              <a:rPr lang="ru-RU" sz="2400" b="1" i="1" dirty="0" smtClean="0">
                <a:latin typeface="Arial Narrow" panose="020B0606020202030204" pitchFamily="34" charset="0"/>
              </a:rPr>
              <a:t>24 ноября в 20.00</a:t>
            </a:r>
            <a:endParaRPr lang="ru-RU" sz="24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6000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Вебинар</a:t>
            </a: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№ 1</a:t>
            </a:r>
          </a:p>
          <a:p>
            <a:pPr marL="0" indent="0" algn="just">
              <a:buNone/>
            </a:pPr>
            <a:endParaRPr lang="ru-RU" sz="6000" b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«Гранты и субсидии, как формы поддержки НКО» </a:t>
            </a:r>
          </a:p>
          <a:p>
            <a:pPr marL="0" indent="0" algn="just">
              <a:buNone/>
            </a:pPr>
            <a:endParaRPr lang="ru-RU" sz="6000" b="1" i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7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i="1" u="sng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Грант</a:t>
            </a:r>
            <a:r>
              <a:rPr lang="ru-RU" sz="36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— безвозмездная субсидия предприятиям, организациям и физическим лицам в денежной или натуральной форме на проведение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6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исследований, опытно-конструкторских работ, на обучение, лечение и другие цели с последующим отчётом об их использовании.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9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i="1" u="sng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Субсидия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(от лат. </a:t>
            </a:r>
            <a:r>
              <a:rPr lang="ru-RU" sz="2400" b="1" i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subsidium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— помощь, поддержка) —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выплаты,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предоставляемые за счёт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бюджета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, а также выплаты специальных фондов для юридических и физических лиц, местных органов власти, других государств. В соответствии с Бюджетным кодексом РФ следует различать два вида субсидий: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1. межбюджетный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трансферт, предоставляемый в целях </a:t>
            </a:r>
            <a:r>
              <a:rPr lang="ru-RU" sz="2400" b="1" i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софинансирования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расходных обязательств нижестоящего бюджета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2. денежные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средства, предоставляемые из бюджетов и внебюджетных фондов юридическим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и физическим лицам</a:t>
            </a:r>
          </a:p>
        </p:txBody>
      </p:sp>
    </p:spTree>
    <p:extLst>
      <p:ext uri="{BB962C8B-B14F-4D97-AF65-F5344CB8AC3E}">
        <p14:creationId xmlns:p14="http://schemas.microsoft.com/office/powerpoint/2010/main" val="274312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Федеральный Закон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от 12 января 1996 г. </a:t>
            </a:r>
            <a:endParaRPr lang="ru-RU" sz="4800" b="1" dirty="0" smtClean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№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7-ФЗ «О некоммерческих организациях». </a:t>
            </a:r>
          </a:p>
        </p:txBody>
      </p:sp>
    </p:spTree>
    <p:extLst>
      <p:ext uri="{BB962C8B-B14F-4D97-AF65-F5344CB8AC3E}">
        <p14:creationId xmlns:p14="http://schemas.microsoft.com/office/powerpoint/2010/main" val="100383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861048"/>
            <a:ext cx="2088232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Местный конкурс субсидий для СОНКО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flipV="1">
            <a:off x="683568" y="3983360"/>
            <a:ext cx="3146648" cy="1029816"/>
          </a:xfrm>
          <a:prstGeom prst="bentConnector3">
            <a:avLst>
              <a:gd name="adj1" fmla="val 737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flipV="1">
            <a:off x="3796618" y="2953544"/>
            <a:ext cx="4951846" cy="1029816"/>
          </a:xfrm>
          <a:prstGeom prst="bentConnector3">
            <a:avLst>
              <a:gd name="adj1" fmla="val 399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/>
          <p:cNvSpPr txBox="1">
            <a:spLocks/>
          </p:cNvSpPr>
          <p:nvPr/>
        </p:nvSpPr>
        <p:spPr>
          <a:xfrm>
            <a:off x="3491880" y="2827753"/>
            <a:ext cx="2088232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Региональный конкурс субсидий для СОНКО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6092520" y="1751469"/>
            <a:ext cx="2511927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Федеральные конкурсы субсидий для СОНКО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38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«Идем вместе!?»-серия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вебинаров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hlinkClick r:id="rId2"/>
              </a:rPr>
              <a:t>https</a:t>
            </a:r>
            <a:r>
              <a:rPr lang="en-US" sz="4400" dirty="0">
                <a:hlinkClick r:id="rId2"/>
              </a:rPr>
              <a:t>://</a:t>
            </a:r>
            <a:r>
              <a:rPr lang="ru-RU" sz="4400" dirty="0" err="1" smtClean="0">
                <a:hlinkClick r:id="rId2"/>
              </a:rPr>
              <a:t>президентскиегранты.рф</a:t>
            </a:r>
            <a:r>
              <a:rPr lang="ru-RU" sz="4400" dirty="0" smtClean="0"/>
              <a:t>  </a:t>
            </a:r>
            <a:endParaRPr lang="ru-RU" sz="4400" dirty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77639"/>
            <a:ext cx="62103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1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934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  <vt:lpstr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«Идем вместе!?»-серия вебинаров по разработке заявок для участия в конкурсах субсидий для СОНКО ЯНАО», проект РОО «Центр развития НКО Ямала» на средства региональной субсидии 2018 года</dc:title>
  <dc:creator>AsusNotebook</dc:creator>
  <cp:lastModifiedBy>AsusNotebook</cp:lastModifiedBy>
  <cp:revision>7</cp:revision>
  <dcterms:created xsi:type="dcterms:W3CDTF">2018-10-17T09:16:01Z</dcterms:created>
  <dcterms:modified xsi:type="dcterms:W3CDTF">2018-10-17T10:25:57Z</dcterms:modified>
</cp:coreProperties>
</file>